
<file path=[Content_Types].xml><?xml version="1.0" encoding="utf-8"?>
<Types xmlns="http://schemas.openxmlformats.org/package/2006/content-types">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hart2.xml" ContentType="application/vnd.openxmlformats-officedocument.drawingml.chart+xml"/>
  <Override PartName="/ppt/charts/colors1.xml" ContentType="application/vnd.ms-office.chartcolorstyle+xml"/>
  <Override PartName="/ppt/charts/style1.xml" ContentType="application/vnd.ms-office.chart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31"/>
  </p:handoutMasterIdLst>
  <p:sldIdLst>
    <p:sldId id="315" r:id="rId3"/>
    <p:sldId id="256" r:id="rId5"/>
    <p:sldId id="316" r:id="rId6"/>
    <p:sldId id="261" r:id="rId7"/>
    <p:sldId id="339" r:id="rId8"/>
    <p:sldId id="317" r:id="rId9"/>
    <p:sldId id="318" r:id="rId10"/>
    <p:sldId id="340" r:id="rId11"/>
    <p:sldId id="319" r:id="rId12"/>
    <p:sldId id="294" r:id="rId13"/>
    <p:sldId id="305" r:id="rId14"/>
    <p:sldId id="341" r:id="rId15"/>
    <p:sldId id="342" r:id="rId16"/>
    <p:sldId id="343" r:id="rId17"/>
    <p:sldId id="320" r:id="rId18"/>
    <p:sldId id="344" r:id="rId19"/>
    <p:sldId id="345" r:id="rId20"/>
    <p:sldId id="360" r:id="rId21"/>
    <p:sldId id="296" r:id="rId22"/>
    <p:sldId id="346" r:id="rId23"/>
    <p:sldId id="347" r:id="rId24"/>
    <p:sldId id="348" r:id="rId25"/>
    <p:sldId id="369" r:id="rId26"/>
    <p:sldId id="349" r:id="rId27"/>
    <p:sldId id="351" r:id="rId28"/>
    <p:sldId id="350" r:id="rId29"/>
    <p:sldId id="324" r:id="rId30"/>
  </p:sldIdLst>
  <p:sldSz cx="9144000" cy="5143500" type="screen16x9"/>
  <p:notesSz cx="6858000" cy="9144000"/>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showPr>
  <p:clrMru>
    <a:srgbClr val="C51729"/>
    <a:srgbClr val="613620"/>
    <a:srgbClr val="8A8787"/>
    <a:srgbClr val="2E5660"/>
    <a:srgbClr val="CAA884"/>
    <a:srgbClr val="794247"/>
    <a:srgbClr val="EDDFD2"/>
    <a:srgbClr val="E0A087"/>
    <a:srgbClr val="D26C53"/>
    <a:srgbClr val="341B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00" autoAdjust="0"/>
    <p:restoredTop sz="95400" autoAdjust="0"/>
  </p:normalViewPr>
  <p:slideViewPr>
    <p:cSldViewPr snapToGrid="0" showGuides="1">
      <p:cViewPr>
        <p:scale>
          <a:sx n="75" d="100"/>
          <a:sy n="75" d="100"/>
        </p:scale>
        <p:origin x="-1260" y="-330"/>
      </p:cViewPr>
      <p:guideLst>
        <p:guide orient="horz" pos="2828"/>
        <p:guide orient="horz" pos="2242"/>
        <p:guide orient="horz" pos="1618"/>
        <p:guide pos="1503"/>
        <p:guide pos="1094"/>
        <p:guide pos="152"/>
        <p:guide pos="3089"/>
      </p:guideLst>
    </p:cSldViewPr>
  </p:slideViewPr>
  <p:notesTextViewPr>
    <p:cViewPr>
      <p:scale>
        <a:sx n="1" d="1"/>
        <a:sy n="1" d="1"/>
      </p:scale>
      <p:origin x="0" y="0"/>
    </p:cViewPr>
  </p:notesTextViewPr>
  <p:notesViewPr>
    <p:cSldViewPr snapToGrid="0">
      <p:cViewPr varScale="1">
        <p:scale>
          <a:sx n="54" d="100"/>
          <a:sy n="54" d="100"/>
        </p:scale>
        <p:origin x="2820" y="78"/>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handoutMaster" Target="handoutMasters/handoutMaster1.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3" Type="http://schemas.microsoft.com/office/2011/relationships/chartColorStyle" Target="colors1.xml"/><Relationship Id="rId2" Type="http://schemas.microsoft.com/office/2011/relationships/chartStyle" Target="style1.xml"/><Relationship Id="rId1" Type="http://schemas.openxmlformats.org/officeDocument/2006/relationships/package" Target="../embeddings/Workbook1.xlsx"/></Relationships>
</file>

<file path=ppt/charts/_rels/chart2.xml.rels><?xml version="1.0" encoding="UTF-8" standalone="yes"?>
<Relationships xmlns="http://schemas.openxmlformats.org/package/2006/relationships"><Relationship Id="rId1" Type="http://schemas.openxmlformats.org/officeDocument/2006/relationships/package" Target="../embeddings/Workbook2.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w="19050">
              <a:noFill/>
            </a:ln>
          </c:spPr>
          <c:explosion val="0"/>
          <c:dPt>
            <c:idx val="0"/>
            <c:bubble3D val="0"/>
            <c:spPr>
              <a:solidFill>
                <a:schemeClr val="accent1"/>
              </a:solidFill>
              <a:ln w="19050">
                <a:noFill/>
              </a:ln>
              <a:effectLst/>
            </c:spPr>
          </c:dPt>
          <c:dPt>
            <c:idx val="1"/>
            <c:bubble3D val="0"/>
            <c:spPr>
              <a:solidFill>
                <a:schemeClr val="bg1">
                  <a:lumMod val="85000"/>
                </a:schemeClr>
              </a:solidFill>
              <a:ln w="19050">
                <a:noFill/>
              </a:ln>
              <a:effectLst/>
            </c:spPr>
          </c:dPt>
          <c:dLbls>
            <c:delete val="1"/>
          </c:dLbls>
          <c:cat>
            <c:strRef>
              <c:f>Sheet1!$A$2:$A$3</c:f>
              <c:strCache>
                <c:ptCount val="2"/>
                <c:pt idx="0">
                  <c:v>第一季度</c:v>
                </c:pt>
                <c:pt idx="1">
                  <c:v>第二季度</c:v>
                </c:pt>
              </c:strCache>
            </c:strRef>
          </c:cat>
          <c:val>
            <c:numRef>
              <c:f>Sheet1!$B$2:$B$3</c:f>
              <c:numCache>
                <c:formatCode>General</c:formatCode>
                <c:ptCount val="2"/>
                <c:pt idx="0">
                  <c:v>8</c:v>
                </c:pt>
                <c:pt idx="1">
                  <c:v>2</c:v>
                </c:pt>
              </c:numCache>
            </c:numRef>
          </c:val>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销售额</c:v>
                </c:pt>
              </c:strCache>
            </c:strRef>
          </c:tx>
          <c:spPr>
            <a:ln>
              <a:noFill/>
            </a:ln>
            <a:effectLst>
              <a:outerShdw blurRad="50800" dist="38100" dir="5400000" algn="t" rotWithShape="0">
                <a:prstClr val="black">
                  <a:alpha val="40000"/>
                </a:prstClr>
              </a:outerShdw>
            </a:effectLst>
          </c:spPr>
          <c:explosion val="0"/>
          <c:dPt>
            <c:idx val="0"/>
            <c:bubble3D val="0"/>
            <c:spPr>
              <a:solidFill>
                <a:srgbClr val="C51729"/>
              </a:solidFill>
              <a:ln w="18983">
                <a:noFill/>
              </a:ln>
              <a:effectLst>
                <a:outerShdw blurRad="50800" dist="38100" dir="5400000" algn="t" rotWithShape="0">
                  <a:prstClr val="black">
                    <a:alpha val="40000"/>
                  </a:prstClr>
                </a:outerShdw>
              </a:effectLst>
            </c:spPr>
          </c:dPt>
          <c:dPt>
            <c:idx val="1"/>
            <c:bubble3D val="0"/>
            <c:spPr>
              <a:solidFill>
                <a:srgbClr val="613620"/>
              </a:solidFill>
              <a:ln w="18983">
                <a:noFill/>
              </a:ln>
              <a:effectLst>
                <a:outerShdw blurRad="50800" dist="38100" dir="5400000" algn="t" rotWithShape="0">
                  <a:prstClr val="black">
                    <a:alpha val="40000"/>
                  </a:prstClr>
                </a:outerShdw>
              </a:effectLst>
            </c:spPr>
          </c:dPt>
          <c:dPt>
            <c:idx val="2"/>
            <c:bubble3D val="0"/>
            <c:spPr>
              <a:solidFill>
                <a:srgbClr val="2E5660"/>
              </a:solidFill>
              <a:ln w="18983">
                <a:noFill/>
              </a:ln>
              <a:effectLst>
                <a:outerShdw blurRad="50800" dist="38100" dir="5400000" algn="t" rotWithShape="0">
                  <a:prstClr val="black">
                    <a:alpha val="40000"/>
                  </a:prstClr>
                </a:outerShdw>
              </a:effectLst>
            </c:spPr>
          </c:dPt>
          <c:dPt>
            <c:idx val="3"/>
            <c:bubble3D val="0"/>
            <c:spPr>
              <a:solidFill>
                <a:srgbClr val="CAA884"/>
              </a:solidFill>
              <a:ln w="18983">
                <a:noFill/>
              </a:ln>
              <a:effectLst>
                <a:outerShdw blurRad="50800" dist="38100" dir="5400000" algn="t" rotWithShape="0">
                  <a:prstClr val="black">
                    <a:alpha val="40000"/>
                  </a:prstClr>
                </a:outerShdw>
              </a:effectLst>
            </c:spPr>
          </c:dPt>
          <c:dLbls>
            <c:delete val="1"/>
          </c:dLbls>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40</c:v>
                </c:pt>
                <c:pt idx="1">
                  <c:v>30</c:v>
                </c:pt>
                <c:pt idx="2">
                  <c:v>20</c:v>
                </c:pt>
                <c:pt idx="3">
                  <c:v>10</c:v>
                </c:pt>
              </c:numCache>
            </c:numRef>
          </c:val>
        </c:ser>
        <c:dLbls>
          <c:showLegendKey val="0"/>
          <c:showVal val="0"/>
          <c:showCatName val="0"/>
          <c:showSerName val="0"/>
          <c:showPercent val="0"/>
          <c:showBubbleSize val="0"/>
          <c:showLeaderLines val="1"/>
        </c:dLbls>
        <c:firstSliceAng val="0"/>
      </c:pieChart>
      <c:spPr>
        <a:noFill/>
        <a:ln w="25355">
          <a:noFill/>
        </a:ln>
      </c:spPr>
    </c:plotArea>
    <c:plotVisOnly val="1"/>
    <c:dispBlanksAs val="gap"/>
    <c:showDLblsOverMax val="0"/>
  </c:chart>
  <c:spPr>
    <a:noFill/>
    <a:ln>
      <a:noFill/>
    </a:ln>
    <a:effectLst/>
  </c:spPr>
  <c:txPr>
    <a:bodyPr/>
    <a:lstStyle/>
    <a:p>
      <a:pPr>
        <a:defRPr lang="zh-CN"/>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5"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B62C1E2-159A-463B-94CA-C7A9D3EDC25E}"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ECC42C9-80A0-4808-85F6-4F6AA3D5F135}"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jpeg>
</file>

<file path=ppt/media/image12.jpeg>
</file>

<file path=ppt/media/image13.jpeg>
</file>

<file path=ppt/media/image14.png>
</file>

<file path=ppt/media/image15.png>
</file>

<file path=ppt/media/image16.jpeg>
</file>

<file path=ppt/media/image17.jpeg>
</file>

<file path=ppt/media/image18.jpeg>
</file>

<file path=ppt/media/image2.png>
</file>

<file path=ppt/media/image3.jpeg>
</file>

<file path=ppt/media/image4.jpe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417A46-1118-48C4-B835-495787D0934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31EC5DD-2C2E-4DC7-B8E1-B2DA8D4E2E85}"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331EC5DD-2C2E-4DC7-B8E1-B2DA8D4E2E85}"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grpSp>
        <p:nvGrpSpPr>
          <p:cNvPr id="2" name="组合 1"/>
          <p:cNvGrpSpPr/>
          <p:nvPr userDrawn="1"/>
        </p:nvGrpSpPr>
        <p:grpSpPr>
          <a:xfrm flipV="1">
            <a:off x="0" y="5056414"/>
            <a:ext cx="9144000" cy="87086"/>
            <a:chOff x="1239791" y="3373704"/>
            <a:chExt cx="5327375" cy="56535"/>
          </a:xfrm>
        </p:grpSpPr>
        <p:sp>
          <p:nvSpPr>
            <p:cNvPr id="3" name="矩形 2"/>
            <p:cNvSpPr/>
            <p:nvPr/>
          </p:nvSpPr>
          <p:spPr>
            <a:xfrm>
              <a:off x="1239791" y="3373704"/>
              <a:ext cx="1068443" cy="56535"/>
            </a:xfrm>
            <a:prstGeom prst="rect">
              <a:avLst/>
            </a:prstGeom>
            <a:solidFill>
              <a:srgbClr val="2E5660"/>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4" name="矩形 3"/>
            <p:cNvSpPr/>
            <p:nvPr/>
          </p:nvSpPr>
          <p:spPr>
            <a:xfrm>
              <a:off x="5498723" y="3373704"/>
              <a:ext cx="1068443" cy="56535"/>
            </a:xfrm>
            <a:prstGeom prst="rect">
              <a:avLst/>
            </a:prstGeom>
            <a:solidFill>
              <a:srgbClr val="CAA884"/>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5" name="矩形 4"/>
            <p:cNvSpPr/>
            <p:nvPr/>
          </p:nvSpPr>
          <p:spPr>
            <a:xfrm>
              <a:off x="2305265" y="3373704"/>
              <a:ext cx="1068443" cy="56535"/>
            </a:xfrm>
            <a:prstGeom prst="rect">
              <a:avLst/>
            </a:prstGeom>
            <a:solidFill>
              <a:srgbClr val="613620"/>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6" name="矩形 5"/>
            <p:cNvSpPr/>
            <p:nvPr/>
          </p:nvSpPr>
          <p:spPr>
            <a:xfrm>
              <a:off x="4433247" y="3373704"/>
              <a:ext cx="1068443" cy="56535"/>
            </a:xfrm>
            <a:prstGeom prst="rect">
              <a:avLst/>
            </a:prstGeom>
            <a:solidFill>
              <a:srgbClr val="C51729"/>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7" name="矩形 6"/>
            <p:cNvSpPr/>
            <p:nvPr/>
          </p:nvSpPr>
          <p:spPr>
            <a:xfrm>
              <a:off x="3370741" y="3373704"/>
              <a:ext cx="1068443" cy="56535"/>
            </a:xfrm>
            <a:prstGeom prst="rect">
              <a:avLst/>
            </a:prstGeom>
            <a:solidFill>
              <a:srgbClr val="D8D8D8"/>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grpSp>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t="7006" r="-57" b="17823"/>
          <a:stretch>
            <a:fillRect/>
          </a:stretch>
        </p:blipFill>
        <p:spPr>
          <a:xfrm>
            <a:off x="-1" y="-1"/>
            <a:ext cx="9144001" cy="5143501"/>
          </a:xfrm>
          <a:prstGeom prst="rect">
            <a:avLst/>
          </a:prstGeom>
        </p:spPr>
      </p:pic>
      <p:sp>
        <p:nvSpPr>
          <p:cNvPr id="2" name="矩形 1"/>
          <p:cNvSpPr/>
          <p:nvPr userDrawn="1"/>
        </p:nvSpPr>
        <p:spPr>
          <a:xfrm>
            <a:off x="-2" y="-1"/>
            <a:ext cx="9144001" cy="5143500"/>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垂直排列标题与&#10;文本">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cstate="print">
            <a:extLst>
              <a:ext uri="{28A0092B-C50C-407E-A947-70E740481C1C}">
                <a14:useLocalDpi xmlns:a14="http://schemas.microsoft.com/office/drawing/2010/main" val="0"/>
              </a:ext>
            </a:extLst>
          </a:blip>
          <a:srcRect t="12245" b="11837"/>
          <a:stretch>
            <a:fillRect/>
          </a:stretch>
        </p:blipFill>
        <p:spPr>
          <a:xfrm>
            <a:off x="0" y="0"/>
            <a:ext cx="9144000" cy="516915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450957" y="274636"/>
            <a:ext cx="2755681" cy="355983"/>
          </a:xfrm>
          <a:prstGeom prst="rect">
            <a:avLst/>
          </a:prstGeom>
        </p:spPr>
        <p:txBody>
          <a:bodyPr/>
          <a:lstStyle>
            <a:lvl1pPr>
              <a:defRPr sz="1600" b="0">
                <a:solidFill>
                  <a:srgbClr val="613620"/>
                </a:solidFill>
              </a:defRPr>
            </a:lvl1pPr>
          </a:lstStyle>
          <a:p>
            <a:r>
              <a:rPr lang="zh-CN" altLang="en-US" smtClean="0"/>
              <a:t>单击此处编辑母版标题样式</a:t>
            </a:r>
            <a:endParaRPr lang="zh-CN" altLang="en-US"/>
          </a:p>
        </p:txBody>
      </p:sp>
      <p:grpSp>
        <p:nvGrpSpPr>
          <p:cNvPr id="3" name="组合 2"/>
          <p:cNvGrpSpPr/>
          <p:nvPr userDrawn="1"/>
        </p:nvGrpSpPr>
        <p:grpSpPr>
          <a:xfrm flipV="1">
            <a:off x="0" y="5056414"/>
            <a:ext cx="9144000" cy="87086"/>
            <a:chOff x="1239791" y="3373704"/>
            <a:chExt cx="5327375" cy="56535"/>
          </a:xfrm>
        </p:grpSpPr>
        <p:sp>
          <p:nvSpPr>
            <p:cNvPr id="4" name="矩形 3"/>
            <p:cNvSpPr/>
            <p:nvPr/>
          </p:nvSpPr>
          <p:spPr>
            <a:xfrm>
              <a:off x="1239791" y="3373704"/>
              <a:ext cx="1068443" cy="56535"/>
            </a:xfrm>
            <a:prstGeom prst="rect">
              <a:avLst/>
            </a:prstGeom>
            <a:solidFill>
              <a:srgbClr val="2E5660"/>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5" name="矩形 4"/>
            <p:cNvSpPr/>
            <p:nvPr/>
          </p:nvSpPr>
          <p:spPr>
            <a:xfrm>
              <a:off x="5498723" y="3373704"/>
              <a:ext cx="1068443" cy="56535"/>
            </a:xfrm>
            <a:prstGeom prst="rect">
              <a:avLst/>
            </a:prstGeom>
            <a:solidFill>
              <a:srgbClr val="CAA884"/>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6" name="矩形 5"/>
            <p:cNvSpPr/>
            <p:nvPr/>
          </p:nvSpPr>
          <p:spPr>
            <a:xfrm>
              <a:off x="2305265" y="3373704"/>
              <a:ext cx="1068443" cy="56535"/>
            </a:xfrm>
            <a:prstGeom prst="rect">
              <a:avLst/>
            </a:prstGeom>
            <a:solidFill>
              <a:srgbClr val="613620"/>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7" name="矩形 6"/>
            <p:cNvSpPr/>
            <p:nvPr/>
          </p:nvSpPr>
          <p:spPr>
            <a:xfrm>
              <a:off x="4433247" y="3373704"/>
              <a:ext cx="1068443" cy="56535"/>
            </a:xfrm>
            <a:prstGeom prst="rect">
              <a:avLst/>
            </a:prstGeom>
            <a:solidFill>
              <a:srgbClr val="C51729"/>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8" name="矩形 7"/>
            <p:cNvSpPr/>
            <p:nvPr/>
          </p:nvSpPr>
          <p:spPr>
            <a:xfrm>
              <a:off x="3370741" y="3373704"/>
              <a:ext cx="1068443" cy="56535"/>
            </a:xfrm>
            <a:prstGeom prst="rect">
              <a:avLst/>
            </a:prstGeom>
            <a:solidFill>
              <a:srgbClr val="D8D8D8"/>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grpSp>
      <p:sp>
        <p:nvSpPr>
          <p:cNvPr id="9" name="矩形 8"/>
          <p:cNvSpPr/>
          <p:nvPr userDrawn="1"/>
        </p:nvSpPr>
        <p:spPr>
          <a:xfrm>
            <a:off x="0" y="148513"/>
            <a:ext cx="441434" cy="60823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自定义版式">
    <p:spTree>
      <p:nvGrpSpPr>
        <p:cNvPr id="1" name=""/>
        <p:cNvGrpSpPr/>
        <p:nvPr/>
      </p:nvGrpSpPr>
      <p:grpSpPr>
        <a:xfrm>
          <a:off x="0" y="0"/>
          <a:ext cx="0" cy="0"/>
          <a:chOff x="0" y="0"/>
          <a:chExt cx="0" cy="0"/>
        </a:xfrm>
      </p:grpSpPr>
      <p:pic>
        <p:nvPicPr>
          <p:cNvPr id="4" name="图片 2"/>
          <p:cNvPicPr>
            <a:picLocks noChangeAspect="1"/>
          </p:cNvPicPr>
          <p:nvPr userDrawn="1"/>
        </p:nvPicPr>
        <p:blipFill>
          <a:blip r:embed="rId2">
            <a:extLst>
              <a:ext uri="{28A0092B-C50C-407E-A947-70E740481C1C}">
                <a14:useLocalDpi xmlns:a14="http://schemas.microsoft.com/office/drawing/2010/main" val="0"/>
              </a:ext>
            </a:extLst>
          </a:blip>
          <a:srcRect t="14337"/>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userDrawn="1"/>
        </p:nvSpPr>
        <p:spPr>
          <a:xfrm>
            <a:off x="0" y="0"/>
            <a:ext cx="9144000" cy="5143500"/>
          </a:xfrm>
          <a:prstGeom prst="rect">
            <a:avLst/>
          </a:prstGeom>
          <a:solidFill>
            <a:sysClr val="windowText" lastClr="000000">
              <a:alpha val="40000"/>
            </a:sysClr>
          </a:solidFill>
          <a:ln w="12700" cap="flat" cmpd="sng" algn="ctr">
            <a:noFill/>
            <a:prstDash val="solid"/>
            <a:miter lim="800000"/>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zh-CN" altLang="en-US" sz="1300" b="0" i="0" u="none" strike="noStrike" kern="0" cap="none" spc="0" normalizeH="0" baseline="0" noProof="0">
              <a:ln>
                <a:noFill/>
              </a:ln>
              <a:solidFill>
                <a:prstClr val="white"/>
              </a:solidFill>
              <a:effectLst/>
              <a:uLnTx/>
              <a:uFillTx/>
              <a:latin typeface="Arial" panose="020B0604020202020204"/>
              <a:ea typeface="微软雅黑" panose="020B0503020204020204" charset="-122"/>
              <a:cs typeface="+mn-cs"/>
            </a:endParaRPr>
          </a:p>
        </p:txBody>
      </p:sp>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2" name="图片 1"/>
          <p:cNvPicPr>
            <a:picLocks noChangeAspect="1"/>
          </p:cNvPicPr>
          <p:nvPr userDrawn="1"/>
        </p:nvPicPr>
        <p:blipFill rotWithShape="1">
          <a:blip r:embed="rId2">
            <a:extLst>
              <a:ext uri="{28A0092B-C50C-407E-A947-70E740481C1C}">
                <a14:useLocalDpi xmlns:a14="http://schemas.microsoft.com/office/drawing/2010/main" val="0"/>
              </a:ext>
            </a:extLst>
          </a:blip>
          <a:srcRect t="9137" b="5863"/>
          <a:stretch>
            <a:fillRect/>
          </a:stretch>
        </p:blipFill>
        <p:spPr>
          <a:xfrm>
            <a:off x="0" y="0"/>
            <a:ext cx="9144000" cy="5181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1F3F2"/>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5.xml"/><Relationship Id="rId2" Type="http://schemas.openxmlformats.org/officeDocument/2006/relationships/image" Target="../media/image16.jpeg"/><Relationship Id="rId1" Type="http://schemas.openxmlformats.org/officeDocument/2006/relationships/chart" Target="../charts/chart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5.xml"/><Relationship Id="rId1" Type="http://schemas.openxmlformats.org/officeDocument/2006/relationships/image" Target="../media/image17.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5.xml"/><Relationship Id="rId1" Type="http://schemas.openxmlformats.org/officeDocument/2006/relationships/image" Target="../media/image16.jpe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5.xml"/><Relationship Id="rId1" Type="http://schemas.openxmlformats.org/officeDocument/2006/relationships/image" Target="../media/image18.jpe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5.xml"/><Relationship Id="rId1" Type="http://schemas.openxmlformats.org/officeDocument/2006/relationships/image" Target="../media/image18.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5.xml"/><Relationship Id="rId1" Type="http://schemas.openxmlformats.org/officeDocument/2006/relationships/image" Target="../media/image18.jpe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5.xml"/><Relationship Id="rId1" Type="http://schemas.openxmlformats.org/officeDocument/2006/relationships/chart" Target="../charts/char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6" Type="http://schemas.openxmlformats.org/officeDocument/2006/relationships/notesSlide" Target="../notesSlides/notesSlide4.xml"/><Relationship Id="rId5" Type="http://schemas.openxmlformats.org/officeDocument/2006/relationships/slideLayout" Target="../slideLayouts/slideLayout5.xml"/><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6.xml"/><Relationship Id="rId1" Type="http://schemas.openxmlformats.org/officeDocument/2006/relationships/image" Target="../media/image11.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5.xml"/><Relationship Id="rId4" Type="http://schemas.openxmlformats.org/officeDocument/2006/relationships/image" Target="../media/image15.png"/><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image" Target="../media/image12.jpe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76835" y="-19050"/>
            <a:ext cx="9316720" cy="5237480"/>
          </a:xfrm>
          <a:prstGeom prst="rect">
            <a:avLst/>
          </a:prstGeom>
          <a:solidFill>
            <a:schemeClr val="dk1">
              <a:alpha val="69000"/>
            </a:schemeClr>
          </a:solidFill>
        </p:spPr>
        <p:style>
          <a:lnRef idx="2">
            <a:schemeClr val="dk1">
              <a:shade val="50000"/>
            </a:schemeClr>
          </a:lnRef>
          <a:fillRef idx="1">
            <a:schemeClr val="dk1"/>
          </a:fillRef>
          <a:effectRef idx="0">
            <a:schemeClr val="dk1"/>
          </a:effectRef>
          <a:fontRef idx="minor">
            <a:schemeClr val="lt1"/>
          </a:fontRef>
        </p:style>
        <p:txBody>
          <a:bodyPr rtlCol="0" anchor="ctr"/>
          <a:p>
            <a:pPr algn="ctr"/>
            <a:endParaRPr lang="zh-CN" altLang="en-US"/>
          </a:p>
        </p:txBody>
      </p:sp>
      <p:sp>
        <p:nvSpPr>
          <p:cNvPr id="7" name="Freeform 10"/>
          <p:cNvSpPr/>
          <p:nvPr/>
        </p:nvSpPr>
        <p:spPr bwMode="auto">
          <a:xfrm>
            <a:off x="3535680" y="358140"/>
            <a:ext cx="2196465" cy="2459990"/>
          </a:xfrm>
          <a:custGeom>
            <a:avLst/>
            <a:gdLst>
              <a:gd name="T0" fmla="*/ 266 w 470"/>
              <a:gd name="T1" fmla="*/ 516 h 526"/>
              <a:gd name="T2" fmla="*/ 204 w 470"/>
              <a:gd name="T3" fmla="*/ 516 h 526"/>
              <a:gd name="T4" fmla="*/ 31 w 470"/>
              <a:gd name="T5" fmla="*/ 416 h 526"/>
              <a:gd name="T6" fmla="*/ 0 w 470"/>
              <a:gd name="T7" fmla="*/ 362 h 526"/>
              <a:gd name="T8" fmla="*/ 0 w 470"/>
              <a:gd name="T9" fmla="*/ 163 h 526"/>
              <a:gd name="T10" fmla="*/ 31 w 470"/>
              <a:gd name="T11" fmla="*/ 109 h 526"/>
              <a:gd name="T12" fmla="*/ 204 w 470"/>
              <a:gd name="T13" fmla="*/ 10 h 526"/>
              <a:gd name="T14" fmla="*/ 266 w 470"/>
              <a:gd name="T15" fmla="*/ 10 h 526"/>
              <a:gd name="T16" fmla="*/ 439 w 470"/>
              <a:gd name="T17" fmla="*/ 109 h 526"/>
              <a:gd name="T18" fmla="*/ 470 w 470"/>
              <a:gd name="T19" fmla="*/ 163 h 526"/>
              <a:gd name="T20" fmla="*/ 470 w 470"/>
              <a:gd name="T21" fmla="*/ 362 h 526"/>
              <a:gd name="T22" fmla="*/ 439 w 470"/>
              <a:gd name="T23" fmla="*/ 416 h 526"/>
              <a:gd name="T24" fmla="*/ 266 w 470"/>
              <a:gd name="T25" fmla="*/ 51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0" h="526">
                <a:moveTo>
                  <a:pt x="266" y="516"/>
                </a:moveTo>
                <a:cubicBezTo>
                  <a:pt x="249" y="526"/>
                  <a:pt x="221" y="526"/>
                  <a:pt x="204" y="516"/>
                </a:cubicBezTo>
                <a:cubicBezTo>
                  <a:pt x="31" y="416"/>
                  <a:pt x="31" y="416"/>
                  <a:pt x="31" y="416"/>
                </a:cubicBezTo>
                <a:cubicBezTo>
                  <a:pt x="14" y="406"/>
                  <a:pt x="0" y="382"/>
                  <a:pt x="0" y="362"/>
                </a:cubicBezTo>
                <a:cubicBezTo>
                  <a:pt x="0" y="163"/>
                  <a:pt x="0" y="163"/>
                  <a:pt x="0" y="163"/>
                </a:cubicBezTo>
                <a:cubicBezTo>
                  <a:pt x="0" y="143"/>
                  <a:pt x="14" y="119"/>
                  <a:pt x="31" y="109"/>
                </a:cubicBezTo>
                <a:cubicBezTo>
                  <a:pt x="204" y="10"/>
                  <a:pt x="204" y="10"/>
                  <a:pt x="204" y="10"/>
                </a:cubicBezTo>
                <a:cubicBezTo>
                  <a:pt x="221" y="0"/>
                  <a:pt x="249" y="0"/>
                  <a:pt x="266" y="10"/>
                </a:cubicBezTo>
                <a:cubicBezTo>
                  <a:pt x="439" y="109"/>
                  <a:pt x="439" y="109"/>
                  <a:pt x="439" y="109"/>
                </a:cubicBezTo>
                <a:cubicBezTo>
                  <a:pt x="456" y="119"/>
                  <a:pt x="470" y="143"/>
                  <a:pt x="470" y="163"/>
                </a:cubicBezTo>
                <a:cubicBezTo>
                  <a:pt x="470" y="362"/>
                  <a:pt x="470" y="362"/>
                  <a:pt x="470" y="362"/>
                </a:cubicBezTo>
                <a:cubicBezTo>
                  <a:pt x="470" y="382"/>
                  <a:pt x="456" y="406"/>
                  <a:pt x="439" y="416"/>
                </a:cubicBezTo>
                <a:lnTo>
                  <a:pt x="266" y="516"/>
                </a:lnTo>
                <a:close/>
              </a:path>
            </a:pathLst>
          </a:custGeom>
          <a:solidFill>
            <a:schemeClr val="bg1">
              <a:alpha val="20000"/>
            </a:schemeClr>
          </a:solidFill>
          <a:ln w="3175" cap="flat">
            <a:noFill/>
            <a:prstDash val="solid"/>
            <a:miter lim="800000"/>
          </a:ln>
          <a:effectLst/>
        </p:spPr>
        <p:txBody>
          <a:bodyPr vert="horz" wrap="square" lIns="91440" tIns="45720" rIns="91440" bIns="45720" numCol="1" anchor="t" anchorCtr="0" compatLnSpc="1"/>
          <a:lstStyle/>
          <a:p>
            <a:pPr defTabSz="914400"/>
            <a:endParaRPr lang="zh-CN" altLang="en-US" sz="1800" kern="0" smtClean="0">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6" name="Freeform 10"/>
          <p:cNvSpPr/>
          <p:nvPr/>
        </p:nvSpPr>
        <p:spPr bwMode="auto">
          <a:xfrm>
            <a:off x="3634740" y="505460"/>
            <a:ext cx="1998345" cy="2165350"/>
          </a:xfrm>
          <a:custGeom>
            <a:avLst/>
            <a:gdLst>
              <a:gd name="T0" fmla="*/ 266 w 470"/>
              <a:gd name="T1" fmla="*/ 516 h 526"/>
              <a:gd name="T2" fmla="*/ 204 w 470"/>
              <a:gd name="T3" fmla="*/ 516 h 526"/>
              <a:gd name="T4" fmla="*/ 31 w 470"/>
              <a:gd name="T5" fmla="*/ 416 h 526"/>
              <a:gd name="T6" fmla="*/ 0 w 470"/>
              <a:gd name="T7" fmla="*/ 362 h 526"/>
              <a:gd name="T8" fmla="*/ 0 w 470"/>
              <a:gd name="T9" fmla="*/ 163 h 526"/>
              <a:gd name="T10" fmla="*/ 31 w 470"/>
              <a:gd name="T11" fmla="*/ 109 h 526"/>
              <a:gd name="T12" fmla="*/ 204 w 470"/>
              <a:gd name="T13" fmla="*/ 10 h 526"/>
              <a:gd name="T14" fmla="*/ 266 w 470"/>
              <a:gd name="T15" fmla="*/ 10 h 526"/>
              <a:gd name="T16" fmla="*/ 439 w 470"/>
              <a:gd name="T17" fmla="*/ 109 h 526"/>
              <a:gd name="T18" fmla="*/ 470 w 470"/>
              <a:gd name="T19" fmla="*/ 163 h 526"/>
              <a:gd name="T20" fmla="*/ 470 w 470"/>
              <a:gd name="T21" fmla="*/ 362 h 526"/>
              <a:gd name="T22" fmla="*/ 439 w 470"/>
              <a:gd name="T23" fmla="*/ 416 h 526"/>
              <a:gd name="T24" fmla="*/ 266 w 470"/>
              <a:gd name="T25" fmla="*/ 516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70" h="526">
                <a:moveTo>
                  <a:pt x="266" y="516"/>
                </a:moveTo>
                <a:cubicBezTo>
                  <a:pt x="249" y="526"/>
                  <a:pt x="221" y="526"/>
                  <a:pt x="204" y="516"/>
                </a:cubicBezTo>
                <a:cubicBezTo>
                  <a:pt x="31" y="416"/>
                  <a:pt x="31" y="416"/>
                  <a:pt x="31" y="416"/>
                </a:cubicBezTo>
                <a:cubicBezTo>
                  <a:pt x="14" y="406"/>
                  <a:pt x="0" y="382"/>
                  <a:pt x="0" y="362"/>
                </a:cubicBezTo>
                <a:cubicBezTo>
                  <a:pt x="0" y="163"/>
                  <a:pt x="0" y="163"/>
                  <a:pt x="0" y="163"/>
                </a:cubicBezTo>
                <a:cubicBezTo>
                  <a:pt x="0" y="143"/>
                  <a:pt x="14" y="119"/>
                  <a:pt x="31" y="109"/>
                </a:cubicBezTo>
                <a:cubicBezTo>
                  <a:pt x="204" y="10"/>
                  <a:pt x="204" y="10"/>
                  <a:pt x="204" y="10"/>
                </a:cubicBezTo>
                <a:cubicBezTo>
                  <a:pt x="221" y="0"/>
                  <a:pt x="249" y="0"/>
                  <a:pt x="266" y="10"/>
                </a:cubicBezTo>
                <a:cubicBezTo>
                  <a:pt x="439" y="109"/>
                  <a:pt x="439" y="109"/>
                  <a:pt x="439" y="109"/>
                </a:cubicBezTo>
                <a:cubicBezTo>
                  <a:pt x="456" y="119"/>
                  <a:pt x="470" y="143"/>
                  <a:pt x="470" y="163"/>
                </a:cubicBezTo>
                <a:cubicBezTo>
                  <a:pt x="470" y="362"/>
                  <a:pt x="470" y="362"/>
                  <a:pt x="470" y="362"/>
                </a:cubicBezTo>
                <a:cubicBezTo>
                  <a:pt x="470" y="382"/>
                  <a:pt x="456" y="406"/>
                  <a:pt x="439" y="416"/>
                </a:cubicBezTo>
                <a:lnTo>
                  <a:pt x="266" y="516"/>
                </a:lnTo>
                <a:close/>
              </a:path>
            </a:pathLst>
          </a:custGeom>
          <a:solidFill>
            <a:srgbClr val="C51729"/>
          </a:solidFill>
          <a:ln w="3175" cap="flat">
            <a:noFill/>
            <a:prstDash val="solid"/>
            <a:miter lim="800000"/>
          </a:ln>
          <a:effectLst/>
        </p:spPr>
        <p:txBody>
          <a:bodyPr vert="horz" wrap="square" lIns="91440" tIns="45720" rIns="91440" bIns="45720" numCol="1" anchor="t" anchorCtr="0" compatLnSpc="1"/>
          <a:lstStyle/>
          <a:p>
            <a:pPr defTabSz="914400"/>
            <a:endParaRPr lang="zh-CN" altLang="en-US" sz="1800" kern="0" smtClean="0">
              <a:solidFill>
                <a:prstClr val="black"/>
              </a:solidFill>
              <a:latin typeface="Arial" panose="020B0604020202020204" pitchFamily="34" charset="0"/>
              <a:ea typeface="微软雅黑" panose="020B0503020204020204" charset="-122"/>
              <a:sym typeface="Arial" panose="020B0604020202020204" pitchFamily="34" charset="0"/>
            </a:endParaRPr>
          </a:p>
        </p:txBody>
      </p:sp>
      <p:sp>
        <p:nvSpPr>
          <p:cNvPr id="2" name="矩形 1"/>
          <p:cNvSpPr/>
          <p:nvPr/>
        </p:nvSpPr>
        <p:spPr>
          <a:xfrm>
            <a:off x="-22225" y="4241165"/>
            <a:ext cx="9188450" cy="960755"/>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文本框 18"/>
          <p:cNvSpPr txBox="1"/>
          <p:nvPr/>
        </p:nvSpPr>
        <p:spPr>
          <a:xfrm>
            <a:off x="3007813" y="4289880"/>
            <a:ext cx="3572546" cy="583565"/>
          </a:xfrm>
          <a:prstGeom prst="rect">
            <a:avLst/>
          </a:prstGeom>
          <a:noFill/>
        </p:spPr>
        <p:txBody>
          <a:bodyPr wrap="square" rtlCol="0">
            <a:spAutoFit/>
          </a:bodyPr>
          <a:lstStyle/>
          <a:p>
            <a:pPr algn="ctr" defTabSz="914400"/>
            <a:r>
              <a:rPr lang="zh-CN" altLang="en-US" sz="3200" dirty="0" smtClean="0">
                <a:solidFill>
                  <a:prstClr val="white"/>
                </a:solidFill>
                <a:latin typeface="+mn-ea"/>
                <a:cs typeface="Arial" panose="020B0604020202020204" pitchFamily="34" charset="0"/>
              </a:rPr>
              <a:t>商业融资计划书</a:t>
            </a:r>
            <a:endParaRPr lang="zh-CN" altLang="en-US" sz="3200" dirty="0" smtClean="0">
              <a:solidFill>
                <a:prstClr val="white"/>
              </a:solidFill>
              <a:latin typeface="+mn-ea"/>
              <a:cs typeface="Arial" panose="020B0604020202020204" pitchFamily="34" charset="0"/>
            </a:endParaRPr>
          </a:p>
        </p:txBody>
      </p:sp>
      <p:sp>
        <p:nvSpPr>
          <p:cNvPr id="3" name="文本框 2"/>
          <p:cNvSpPr txBox="1"/>
          <p:nvPr/>
        </p:nvSpPr>
        <p:spPr>
          <a:xfrm>
            <a:off x="2848428" y="2840810"/>
            <a:ext cx="3572546" cy="1014730"/>
          </a:xfrm>
          <a:prstGeom prst="rect">
            <a:avLst/>
          </a:prstGeom>
          <a:noFill/>
        </p:spPr>
        <p:txBody>
          <a:bodyPr wrap="square" rtlCol="0">
            <a:spAutoFit/>
          </a:bodyPr>
          <a:p>
            <a:pPr algn="ctr" defTabSz="914400"/>
            <a:r>
              <a:rPr lang="zh-CN" altLang="en-US" sz="6000" dirty="0" smtClean="0">
                <a:solidFill>
                  <a:prstClr val="white"/>
                </a:solidFill>
                <a:latin typeface="+mj-ea"/>
                <a:ea typeface="+mj-ea"/>
                <a:cs typeface="Arial" panose="020B0604020202020204" pitchFamily="34" charset="0"/>
              </a:rPr>
              <a:t>灵鹿财税</a:t>
            </a:r>
            <a:endParaRPr lang="zh-CN" altLang="en-US" sz="6000" dirty="0" smtClean="0">
              <a:solidFill>
                <a:prstClr val="white"/>
              </a:solidFill>
              <a:latin typeface="+mj-ea"/>
              <a:ea typeface="+mj-ea"/>
              <a:cs typeface="Arial" panose="020B0604020202020204" pitchFamily="34" charset="0"/>
            </a:endParaRPr>
          </a:p>
        </p:txBody>
      </p:sp>
      <p:sp>
        <p:nvSpPr>
          <p:cNvPr id="10" name="矩形 9"/>
          <p:cNvSpPr/>
          <p:nvPr/>
        </p:nvSpPr>
        <p:spPr>
          <a:xfrm>
            <a:off x="2785563" y="4805202"/>
            <a:ext cx="3572546" cy="306705"/>
          </a:xfrm>
          <a:prstGeom prst="rect">
            <a:avLst/>
          </a:prstGeom>
        </p:spPr>
        <p:txBody>
          <a:bodyPr wrap="square">
            <a:spAutoFit/>
          </a:bodyPr>
          <a:p>
            <a:pPr algn="ctr" defTabSz="914400">
              <a:defRPr/>
            </a:pPr>
            <a:r>
              <a:rPr lang="en-US" altLang="zh-CN" sz="1400" kern="0" dirty="0" err="1">
                <a:solidFill>
                  <a:prstClr val="white"/>
                </a:solidFill>
                <a:latin typeface="+mn-ea"/>
                <a:cs typeface="+mn-ea"/>
              </a:rPr>
              <a:t>2018</a:t>
            </a:r>
            <a:r>
              <a:rPr lang="zh-CN" altLang="en-US" sz="1400" kern="0" dirty="0" err="1">
                <a:solidFill>
                  <a:prstClr val="white"/>
                </a:solidFill>
                <a:latin typeface="+mn-ea"/>
                <a:cs typeface="+mn-ea"/>
              </a:rPr>
              <a:t>年</a:t>
            </a:r>
            <a:r>
              <a:rPr lang="en-US" altLang="zh-CN" sz="1400" kern="0" dirty="0" err="1">
                <a:solidFill>
                  <a:prstClr val="white"/>
                </a:solidFill>
                <a:latin typeface="+mn-ea"/>
                <a:cs typeface="+mn-ea"/>
              </a:rPr>
              <a:t>9</a:t>
            </a:r>
            <a:r>
              <a:rPr lang="zh-CN" altLang="en-US" sz="1400" kern="0" dirty="0" err="1">
                <a:solidFill>
                  <a:prstClr val="white"/>
                </a:solidFill>
                <a:latin typeface="+mn-ea"/>
                <a:cs typeface="+mn-ea"/>
              </a:rPr>
              <a:t>月</a:t>
            </a:r>
            <a:endParaRPr lang="zh-CN" altLang="en-US" sz="1400" kern="0" dirty="0" err="1">
              <a:solidFill>
                <a:prstClr val="white"/>
              </a:solidFill>
              <a:latin typeface="+mn-ea"/>
              <a:cs typeface="+mn-ea"/>
            </a:endParaRPr>
          </a:p>
        </p:txBody>
      </p:sp>
      <p:pic>
        <p:nvPicPr>
          <p:cNvPr id="9" name="图片 8"/>
          <p:cNvPicPr>
            <a:picLocks noChangeAspect="1"/>
          </p:cNvPicPr>
          <p:nvPr/>
        </p:nvPicPr>
        <p:blipFill>
          <a:blip r:embed="rId1"/>
          <a:stretch>
            <a:fillRect/>
          </a:stretch>
        </p:blipFill>
        <p:spPr>
          <a:xfrm>
            <a:off x="4069715" y="908685"/>
            <a:ext cx="1062990" cy="1358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a:extLst>
              <a:ext uri="{28A0092B-C50C-407E-A947-70E740481C1C}">
                <a14:useLocalDpi xmlns:a14="http://schemas.microsoft.com/office/drawing/2010/main" val="0"/>
              </a:ext>
            </a:extLst>
          </a:blip>
          <a:srcRect l="17011" r="13058" b="859"/>
          <a:stretch>
            <a:fillRect/>
          </a:stretch>
        </p:blipFill>
        <p:spPr>
          <a:xfrm>
            <a:off x="1" y="1"/>
            <a:ext cx="3568958" cy="5059680"/>
          </a:xfrm>
          <a:prstGeom prst="rect">
            <a:avLst/>
          </a:prstGeom>
        </p:spPr>
      </p:pic>
      <p:sp>
        <p:nvSpPr>
          <p:cNvPr id="4" name="矩形 3"/>
          <p:cNvSpPr/>
          <p:nvPr/>
        </p:nvSpPr>
        <p:spPr>
          <a:xfrm>
            <a:off x="1" y="0"/>
            <a:ext cx="3568958" cy="5059681"/>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标题 4"/>
          <p:cNvSpPr/>
          <p:nvPr>
            <p:ph type="title"/>
          </p:nvPr>
        </p:nvSpPr>
        <p:spPr/>
        <p:txBody>
          <a:bodyPr/>
          <a:p>
            <a:endParaRPr lang="zh-CN" altLang="en-US"/>
          </a:p>
        </p:txBody>
      </p:sp>
      <p:sp>
        <p:nvSpPr>
          <p:cNvPr id="6" name="椭圆 5"/>
          <p:cNvSpPr/>
          <p:nvPr/>
        </p:nvSpPr>
        <p:spPr>
          <a:xfrm>
            <a:off x="4708964" y="705994"/>
            <a:ext cx="909478" cy="909478"/>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graphicFrame>
        <p:nvGraphicFramePr>
          <p:cNvPr id="7" name="图表 6"/>
          <p:cNvGraphicFramePr/>
          <p:nvPr/>
        </p:nvGraphicFramePr>
        <p:xfrm>
          <a:off x="3955687" y="354966"/>
          <a:ext cx="2417302" cy="1611534"/>
        </p:xfrm>
        <a:graphic>
          <a:graphicData uri="http://schemas.openxmlformats.org/drawingml/2006/chart">
            <c:chart xmlns:c="http://schemas.openxmlformats.org/drawingml/2006/chart" xmlns:r="http://schemas.openxmlformats.org/officeDocument/2006/relationships" r:id="rId1"/>
          </a:graphicData>
        </a:graphic>
      </p:graphicFrame>
      <p:sp>
        <p:nvSpPr>
          <p:cNvPr id="8" name="TextBox 5"/>
          <p:cNvSpPr txBox="1"/>
          <p:nvPr/>
        </p:nvSpPr>
        <p:spPr>
          <a:xfrm>
            <a:off x="4773295" y="992505"/>
            <a:ext cx="781685" cy="337185"/>
          </a:xfrm>
          <a:prstGeom prst="rect">
            <a:avLst/>
          </a:prstGeom>
          <a:noFill/>
        </p:spPr>
        <p:txBody>
          <a:bodyPr wrap="square" lIns="36000" rIns="36000" rtlCol="0">
            <a:spAutoFit/>
          </a:bodyPr>
          <a:p>
            <a:pPr algn="ctr" defTabSz="914400"/>
            <a:r>
              <a:rPr lang="en-US" sz="1600" b="1">
                <a:solidFill>
                  <a:srgbClr val="C51729"/>
                </a:solidFill>
                <a:latin typeface="+mj-ea"/>
                <a:ea typeface="+mj-ea"/>
                <a:cs typeface="Lato Black" charset="0"/>
              </a:rPr>
              <a:t>15463</a:t>
            </a:r>
            <a:endParaRPr lang="en-US" sz="1600" b="1">
              <a:solidFill>
                <a:srgbClr val="C51729"/>
              </a:solidFill>
              <a:latin typeface="+mj-ea"/>
              <a:ea typeface="+mj-ea"/>
              <a:cs typeface="Lato Black" charset="0"/>
            </a:endParaRPr>
          </a:p>
        </p:txBody>
      </p:sp>
      <p:sp>
        <p:nvSpPr>
          <p:cNvPr id="9" name="文本框 8"/>
          <p:cNvSpPr txBox="1"/>
          <p:nvPr/>
        </p:nvSpPr>
        <p:spPr>
          <a:xfrm>
            <a:off x="3997525" y="1844444"/>
            <a:ext cx="2332355" cy="521970"/>
          </a:xfrm>
          <a:prstGeom prst="rect">
            <a:avLst/>
          </a:prstGeom>
          <a:noFill/>
        </p:spPr>
        <p:txBody>
          <a:bodyPr wrap="none" rtlCol="0">
            <a:spAutoFit/>
          </a:bodyPr>
          <a:p>
            <a:pPr algn="ctr"/>
            <a:r>
              <a:rPr lang="en-US" altLang="zh-CN" sz="1400" b="1" smtClean="0">
                <a:solidFill>
                  <a:srgbClr val="C51729"/>
                </a:solidFill>
                <a:latin typeface="微软雅黑" panose="020B0503020204020204" charset="-122"/>
                <a:ea typeface="微软雅黑" panose="020B0503020204020204" charset="-122"/>
              </a:rPr>
              <a:t>2018</a:t>
            </a:r>
            <a:r>
              <a:rPr lang="zh-CN" altLang="en-US" sz="1400" b="1" smtClean="0">
                <a:solidFill>
                  <a:srgbClr val="C51729"/>
                </a:solidFill>
                <a:latin typeface="微软雅黑" panose="020B0503020204020204" charset="-122"/>
                <a:ea typeface="微软雅黑" panose="020B0503020204020204" charset="-122"/>
              </a:rPr>
              <a:t>年前</a:t>
            </a:r>
            <a:r>
              <a:rPr lang="en-US" altLang="zh-CN" sz="1400" b="1" smtClean="0">
                <a:solidFill>
                  <a:srgbClr val="C51729"/>
                </a:solidFill>
                <a:latin typeface="微软雅黑" panose="020B0503020204020204" charset="-122"/>
                <a:ea typeface="微软雅黑" panose="020B0503020204020204" charset="-122"/>
              </a:rPr>
              <a:t>2</a:t>
            </a:r>
            <a:r>
              <a:rPr lang="zh-CN" altLang="en-US" sz="1400" b="1" smtClean="0">
                <a:solidFill>
                  <a:srgbClr val="C51729"/>
                </a:solidFill>
                <a:latin typeface="微软雅黑" panose="020B0503020204020204" charset="-122"/>
                <a:ea typeface="微软雅黑" panose="020B0503020204020204" charset="-122"/>
              </a:rPr>
              <a:t>季度合肥月平均</a:t>
            </a:r>
            <a:endParaRPr lang="zh-CN" altLang="en-US" sz="1400" b="1" smtClean="0">
              <a:solidFill>
                <a:srgbClr val="C51729"/>
              </a:solidFill>
              <a:latin typeface="微软雅黑" panose="020B0503020204020204" charset="-122"/>
              <a:ea typeface="微软雅黑" panose="020B0503020204020204" charset="-122"/>
            </a:endParaRPr>
          </a:p>
          <a:p>
            <a:pPr algn="ctr"/>
            <a:r>
              <a:rPr lang="zh-CN" altLang="en-US" sz="1400" b="1" smtClean="0">
                <a:solidFill>
                  <a:srgbClr val="C51729"/>
                </a:solidFill>
                <a:latin typeface="微软雅黑" panose="020B0503020204020204" charset="-122"/>
                <a:ea typeface="微软雅黑" panose="020B0503020204020204" charset="-122"/>
              </a:rPr>
              <a:t>新登记各类市场主体</a:t>
            </a:r>
            <a:endParaRPr lang="zh-CN" altLang="en-US" sz="1400" b="1" smtClean="0">
              <a:solidFill>
                <a:srgbClr val="C51729"/>
              </a:solidFill>
              <a:latin typeface="微软雅黑" panose="020B0503020204020204" charset="-122"/>
              <a:ea typeface="微软雅黑" panose="020B0503020204020204" charset="-122"/>
            </a:endParaRPr>
          </a:p>
        </p:txBody>
      </p:sp>
      <p:sp>
        <p:nvSpPr>
          <p:cNvPr id="23" name="TextBox 4"/>
          <p:cNvSpPr txBox="1"/>
          <p:nvPr/>
        </p:nvSpPr>
        <p:spPr>
          <a:xfrm>
            <a:off x="6487795" y="373380"/>
            <a:ext cx="2418715" cy="2676525"/>
          </a:xfrm>
          <a:prstGeom prst="rect">
            <a:avLst/>
          </a:prstGeom>
          <a:noFill/>
        </p:spPr>
        <p:txBody>
          <a:bodyPr wrap="square" lIns="36000" rIns="36000" rtlCol="0">
            <a:spAutoFit/>
          </a:bodyPr>
          <a:p>
            <a:pPr defTabSz="914400">
              <a:lnSpc>
                <a:spcPct val="150000"/>
              </a:lnSpc>
            </a:pPr>
            <a:r>
              <a:rPr lang="en-US" sz="1400">
                <a:solidFill>
                  <a:schemeClr val="accent3"/>
                </a:solidFill>
                <a:latin typeface="微软雅黑" panose="020B0503020204020204" charset="-122"/>
                <a:ea typeface="Microsoft YaHei UI" panose="020B0503020204020204" charset="-122"/>
              </a:rPr>
              <a:t>这其中很大一部分都是中小微企业或者是初创企业，这些企业主一般受限于资金实力没有办法聘请一个全职会计，所以就会选择财税代理企业或个人，来给他们提供代税代帐业务，形成了一个很大规模的中低端市场</a:t>
            </a:r>
            <a:endParaRPr lang="en-US" sz="1400">
              <a:solidFill>
                <a:schemeClr val="accent3"/>
              </a:solidFill>
              <a:latin typeface="微软雅黑" panose="020B0503020204020204" charset="-122"/>
              <a:ea typeface="Microsoft YaHei UI" panose="020B0503020204020204" charset="-122"/>
            </a:endParaRPr>
          </a:p>
        </p:txBody>
      </p:sp>
      <p:sp>
        <p:nvSpPr>
          <p:cNvPr id="10" name="TextBox 4"/>
          <p:cNvSpPr txBox="1"/>
          <p:nvPr/>
        </p:nvSpPr>
        <p:spPr>
          <a:xfrm>
            <a:off x="4161155" y="3108325"/>
            <a:ext cx="4652010" cy="1706880"/>
          </a:xfrm>
          <a:prstGeom prst="rect">
            <a:avLst/>
          </a:prstGeom>
          <a:noFill/>
        </p:spPr>
        <p:txBody>
          <a:bodyPr wrap="square" lIns="36000" rIns="36000" rtlCol="0">
            <a:spAutoFit/>
          </a:bodyPr>
          <a:p>
            <a:pPr defTabSz="914400">
              <a:lnSpc>
                <a:spcPct val="150000"/>
              </a:lnSpc>
            </a:pPr>
            <a:r>
              <a:rPr lang="en-US" sz="1400">
                <a:solidFill>
                  <a:schemeClr val="accent3"/>
                </a:solidFill>
                <a:latin typeface="微软雅黑" panose="020B0503020204020204" charset="-122"/>
                <a:ea typeface="Microsoft YaHei UI" panose="020B0503020204020204" charset="-122"/>
              </a:rPr>
              <a:t>各型的财税代理公司主营业务包括公司注册设立、刻章、变更、注销、各类资质和许可证办理、报税代理、账务代理、年报等业务，其中</a:t>
            </a:r>
            <a:r>
              <a:rPr lang="zh-CN" altLang="en-US" sz="1400">
                <a:solidFill>
                  <a:schemeClr val="accent3"/>
                </a:solidFill>
                <a:latin typeface="微软雅黑" panose="020B0503020204020204" charset="-122"/>
                <a:ea typeface="Microsoft YaHei UI" panose="020B0503020204020204" charset="-122"/>
              </a:rPr>
              <a:t>较大</a:t>
            </a:r>
            <a:r>
              <a:rPr lang="en-US" sz="1400">
                <a:solidFill>
                  <a:schemeClr val="accent3"/>
                </a:solidFill>
                <a:latin typeface="微软雅黑" panose="020B0503020204020204" charset="-122"/>
                <a:ea typeface="Microsoft YaHei UI" panose="020B0503020204020204" charset="-122"/>
              </a:rPr>
              <a:t>规模型企业拥有是</a:t>
            </a:r>
            <a:r>
              <a:rPr lang="en-US" sz="1400" b="1">
                <a:solidFill>
                  <a:schemeClr val="accent1"/>
                </a:solidFill>
                <a:latin typeface="微软雅黑" panose="020B0503020204020204" charset="-122"/>
                <a:ea typeface="Microsoft YaHei UI" panose="020B0503020204020204" charset="-122"/>
              </a:rPr>
              <a:t>100~150</a:t>
            </a:r>
            <a:r>
              <a:rPr lang="en-US" sz="1400">
                <a:solidFill>
                  <a:schemeClr val="accent3"/>
                </a:solidFill>
                <a:latin typeface="微软雅黑" panose="020B0503020204020204" charset="-122"/>
                <a:ea typeface="Microsoft YaHei UI" panose="020B0503020204020204" charset="-122"/>
              </a:rPr>
              <a:t>名员工，可以代理企业的数为</a:t>
            </a:r>
            <a:r>
              <a:rPr lang="en-US" sz="1400" b="1">
                <a:solidFill>
                  <a:schemeClr val="accent1"/>
                </a:solidFill>
                <a:latin typeface="微软雅黑" panose="020B0503020204020204" charset="-122"/>
                <a:ea typeface="Microsoft YaHei UI" panose="020B0503020204020204" charset="-122"/>
              </a:rPr>
              <a:t>2000~3000</a:t>
            </a:r>
            <a:r>
              <a:rPr lang="en-US" sz="1400">
                <a:solidFill>
                  <a:schemeClr val="accent3"/>
                </a:solidFill>
                <a:latin typeface="微软雅黑" panose="020B0503020204020204" charset="-122"/>
                <a:ea typeface="Microsoft YaHei UI" panose="020B0503020204020204" charset="-122"/>
              </a:rPr>
              <a:t>户以上</a:t>
            </a:r>
            <a:r>
              <a:rPr lang="zh-CN" altLang="en-US" sz="1400">
                <a:solidFill>
                  <a:schemeClr val="accent3"/>
                </a:solidFill>
                <a:latin typeface="微软雅黑" panose="020B0503020204020204" charset="-122"/>
                <a:ea typeface="Microsoft YaHei UI" panose="020B0503020204020204" charset="-122"/>
              </a:rPr>
              <a:t>，企业的月均代理客户增量在</a:t>
            </a:r>
            <a:r>
              <a:rPr lang="en-US" altLang="zh-CN" sz="1400" b="1">
                <a:solidFill>
                  <a:schemeClr val="accent1"/>
                </a:solidFill>
                <a:latin typeface="微软雅黑" panose="020B0503020204020204" charset="-122"/>
                <a:ea typeface="Microsoft YaHei UI" panose="020B0503020204020204" charset="-122"/>
              </a:rPr>
              <a:t>50~70</a:t>
            </a:r>
            <a:r>
              <a:rPr lang="zh-CN" altLang="en-US" sz="1400">
                <a:solidFill>
                  <a:schemeClr val="accent3"/>
                </a:solidFill>
                <a:latin typeface="微软雅黑" panose="020B0503020204020204" charset="-122"/>
                <a:ea typeface="Microsoft YaHei UI" panose="020B0503020204020204" charset="-122"/>
              </a:rPr>
              <a:t>户</a:t>
            </a:r>
            <a:endParaRPr lang="zh-CN" altLang="en-US" sz="1400">
              <a:solidFill>
                <a:schemeClr val="accent3"/>
              </a:solidFill>
              <a:latin typeface="微软雅黑" panose="020B0503020204020204" charset="-122"/>
              <a:ea typeface="Microsoft YaHei UI" panose="020B0503020204020204" charset="-122"/>
            </a:endParaRPr>
          </a:p>
        </p:txBody>
      </p:sp>
    </p:spTree>
  </p:cSld>
  <p:clrMapOvr>
    <a:masterClrMapping/>
  </p:clrMapOvr>
  <p:transition spd="slow" advTm="0">
    <p:split orient="ver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5773782" y="0"/>
            <a:ext cx="3370217" cy="5055326"/>
          </a:xfrm>
          <a:prstGeom prst="rect">
            <a:avLst/>
          </a:prstGeom>
        </p:spPr>
      </p:pic>
      <p:sp>
        <p:nvSpPr>
          <p:cNvPr id="28" name="文本框 27"/>
          <p:cNvSpPr txBox="1"/>
          <p:nvPr/>
        </p:nvSpPr>
        <p:spPr>
          <a:xfrm>
            <a:off x="324125" y="3565825"/>
            <a:ext cx="4627880" cy="306705"/>
          </a:xfrm>
          <a:prstGeom prst="rect">
            <a:avLst/>
          </a:prstGeom>
          <a:noFill/>
        </p:spPr>
        <p:txBody>
          <a:bodyPr wrap="none" rtlCol="0">
            <a:spAutoFit/>
          </a:bodyPr>
          <a:lstStyle/>
          <a:p>
            <a:pPr algn="l"/>
            <a:r>
              <a:rPr lang="zh-CN" altLang="da-DK" sz="1400" b="1">
                <a:solidFill>
                  <a:srgbClr val="C51729"/>
                </a:solidFill>
                <a:latin typeface="微软雅黑" panose="020B0503020204020204" charset="-122"/>
                <a:ea typeface="微软雅黑" panose="020B0503020204020204" charset="-122"/>
              </a:rPr>
              <a:t>以互联网的视角来观察这个行业，有以下三低一高的特点</a:t>
            </a:r>
            <a:endParaRPr lang="zh-CN" altLang="da-DK" sz="1400" b="1">
              <a:solidFill>
                <a:srgbClr val="C51729"/>
              </a:solidFill>
              <a:latin typeface="微软雅黑" panose="020B0503020204020204" charset="-122"/>
              <a:ea typeface="微软雅黑" panose="020B0503020204020204" charset="-122"/>
            </a:endParaRPr>
          </a:p>
        </p:txBody>
      </p:sp>
      <p:sp>
        <p:nvSpPr>
          <p:cNvPr id="3" name="标题 2"/>
          <p:cNvSpPr/>
          <p:nvPr>
            <p:ph type="title"/>
          </p:nvPr>
        </p:nvSpPr>
        <p:spPr/>
        <p:txBody>
          <a:bodyPr/>
          <a:p>
            <a:r>
              <a:rPr lang="zh-CN" altLang="en-US"/>
              <a:t>行业现状</a:t>
            </a:r>
            <a:endParaRPr lang="zh-CN" altLang="en-US"/>
          </a:p>
        </p:txBody>
      </p:sp>
      <p:sp>
        <p:nvSpPr>
          <p:cNvPr id="100" name="文本框 99"/>
          <p:cNvSpPr txBox="1"/>
          <p:nvPr/>
        </p:nvSpPr>
        <p:spPr>
          <a:xfrm>
            <a:off x="216535" y="1073150"/>
            <a:ext cx="4842510" cy="2245360"/>
          </a:xfrm>
          <a:prstGeom prst="rect">
            <a:avLst/>
          </a:prstGeom>
          <a:noFill/>
          <a:ln w="9525">
            <a:noFill/>
          </a:ln>
        </p:spPr>
        <p:txBody>
          <a:bodyPr wrap="square">
            <a:spAutoFit/>
          </a:bodyPr>
          <a:p>
            <a:pPr indent="0"/>
            <a:r>
              <a:rPr lang="zh-CN" sz="1400" b="0">
                <a:latin typeface="+mn-ea"/>
                <a:cs typeface="+mn-ea"/>
              </a:rPr>
              <a:t>代理公司平均收费大约是小规模企业</a:t>
            </a:r>
            <a:r>
              <a:rPr lang="en-US" sz="1400" b="1">
                <a:solidFill>
                  <a:schemeClr val="accent1"/>
                </a:solidFill>
                <a:latin typeface="+mn-ea"/>
                <a:cs typeface="+mn-ea"/>
              </a:rPr>
              <a:t>2000</a:t>
            </a:r>
            <a:r>
              <a:rPr lang="zh-CN" altLang="en-US" sz="1400" b="0">
                <a:latin typeface="+mn-ea"/>
                <a:cs typeface="+mn-ea"/>
              </a:rPr>
              <a:t>元</a:t>
            </a:r>
            <a:r>
              <a:rPr lang="en-US" sz="1400" b="0">
                <a:latin typeface="+mn-ea"/>
                <a:cs typeface="+mn-ea"/>
              </a:rPr>
              <a:t>/</a:t>
            </a:r>
            <a:r>
              <a:rPr lang="zh-CN" sz="1400" b="0">
                <a:latin typeface="+mn-ea"/>
                <a:cs typeface="+mn-ea"/>
              </a:rPr>
              <a:t>年左右，一般纳税人企业</a:t>
            </a:r>
            <a:r>
              <a:rPr lang="en-US" sz="1400" b="1">
                <a:solidFill>
                  <a:schemeClr val="accent1"/>
                </a:solidFill>
                <a:latin typeface="+mn-ea"/>
                <a:cs typeface="+mn-ea"/>
              </a:rPr>
              <a:t>5000~6000</a:t>
            </a:r>
            <a:r>
              <a:rPr lang="zh-CN" altLang="en-US" sz="1400" b="0">
                <a:latin typeface="+mn-ea"/>
                <a:cs typeface="+mn-ea"/>
              </a:rPr>
              <a:t>元</a:t>
            </a:r>
            <a:r>
              <a:rPr lang="en-US" sz="1400" b="0">
                <a:latin typeface="+mn-ea"/>
                <a:cs typeface="+mn-ea"/>
              </a:rPr>
              <a:t>/</a:t>
            </a:r>
            <a:r>
              <a:rPr lang="zh-CN" sz="1400" b="0">
                <a:latin typeface="+mn-ea"/>
                <a:cs typeface="+mn-ea"/>
              </a:rPr>
              <a:t>年  。</a:t>
            </a:r>
            <a:endParaRPr lang="zh-CN" sz="1400" b="0">
              <a:latin typeface="+mn-ea"/>
              <a:cs typeface="+mn-ea"/>
            </a:endParaRPr>
          </a:p>
          <a:p>
            <a:pPr indent="0"/>
            <a:r>
              <a:rPr lang="zh-CN" sz="1400" b="0">
                <a:latin typeface="+mn-ea"/>
                <a:cs typeface="+mn-ea"/>
              </a:rPr>
              <a:t>仅针对代账代税业务来看，平均收费约</a:t>
            </a:r>
            <a:r>
              <a:rPr lang="en-US" sz="1400" b="1">
                <a:solidFill>
                  <a:schemeClr val="accent1"/>
                </a:solidFill>
                <a:latin typeface="+mn-ea"/>
                <a:cs typeface="+mn-ea"/>
              </a:rPr>
              <a:t>400</a:t>
            </a:r>
            <a:r>
              <a:rPr lang="zh-CN" sz="1400" b="0">
                <a:latin typeface="+mn-ea"/>
                <a:cs typeface="+mn-ea"/>
              </a:rPr>
              <a:t>元</a:t>
            </a:r>
            <a:r>
              <a:rPr lang="en-US" sz="1400" b="0">
                <a:latin typeface="+mn-ea"/>
                <a:cs typeface="+mn-ea"/>
              </a:rPr>
              <a:t>/</a:t>
            </a:r>
            <a:r>
              <a:rPr lang="zh-CN" sz="1400" b="0">
                <a:latin typeface="+mn-ea"/>
                <a:cs typeface="+mn-ea"/>
              </a:rPr>
              <a:t>户</a:t>
            </a:r>
            <a:r>
              <a:rPr lang="en-US" sz="1400" b="0">
                <a:latin typeface="+mn-ea"/>
                <a:cs typeface="+mn-ea"/>
              </a:rPr>
              <a:t>/</a:t>
            </a:r>
            <a:r>
              <a:rPr lang="zh-CN" sz="1400" b="0">
                <a:latin typeface="+mn-ea"/>
                <a:cs typeface="+mn-ea"/>
              </a:rPr>
              <a:t>月，年收入有</a:t>
            </a:r>
            <a:r>
              <a:rPr lang="en-US" altLang="zh-CN" sz="1400" b="1">
                <a:solidFill>
                  <a:srgbClr val="C51729"/>
                </a:solidFill>
                <a:latin typeface="+mn-ea"/>
                <a:cs typeface="+mn-ea"/>
              </a:rPr>
              <a:t>800</a:t>
            </a:r>
            <a:r>
              <a:rPr lang="zh-CN" altLang="en-US" sz="1400" b="1">
                <a:solidFill>
                  <a:srgbClr val="C51729"/>
                </a:solidFill>
                <a:latin typeface="+mn-ea"/>
                <a:cs typeface="+mn-ea"/>
              </a:rPr>
              <a:t>万元</a:t>
            </a:r>
            <a:r>
              <a:rPr lang="zh-CN" altLang="en-US" sz="1400" b="0">
                <a:latin typeface="+mn-ea"/>
                <a:cs typeface="+mn-ea"/>
              </a:rPr>
              <a:t>左右，占公司全年收入的约</a:t>
            </a:r>
            <a:r>
              <a:rPr lang="en-US" altLang="zh-CN" sz="1400" b="0">
                <a:latin typeface="+mn-ea"/>
                <a:cs typeface="+mn-ea"/>
              </a:rPr>
              <a:t>75%</a:t>
            </a:r>
            <a:r>
              <a:rPr lang="zh-CN" altLang="en-US" sz="1400" b="0">
                <a:latin typeface="+mn-ea"/>
                <a:cs typeface="+mn-ea"/>
              </a:rPr>
              <a:t>。</a:t>
            </a:r>
            <a:endParaRPr lang="zh-CN" altLang="en-US" sz="1400" b="0">
              <a:latin typeface="+mn-ea"/>
              <a:cs typeface="+mn-ea"/>
            </a:endParaRPr>
          </a:p>
          <a:p>
            <a:pPr indent="0"/>
            <a:r>
              <a:rPr lang="zh-CN" sz="1400" b="0">
                <a:latin typeface="+mn-ea"/>
                <a:cs typeface="+mn-ea"/>
              </a:rPr>
              <a:t>一个代理会计可以服务企业约</a:t>
            </a:r>
            <a:r>
              <a:rPr lang="en-US" sz="1400" b="0">
                <a:latin typeface="+mn-ea"/>
                <a:cs typeface="+mn-ea"/>
              </a:rPr>
              <a:t>60</a:t>
            </a:r>
            <a:r>
              <a:rPr lang="zh-CN" sz="1400" b="0">
                <a:latin typeface="+mn-ea"/>
                <a:cs typeface="+mn-ea"/>
              </a:rPr>
              <a:t>户左右，工资</a:t>
            </a:r>
            <a:r>
              <a:rPr lang="en-US" sz="1400" b="0">
                <a:latin typeface="+mn-ea"/>
                <a:cs typeface="+mn-ea"/>
              </a:rPr>
              <a:t>+</a:t>
            </a:r>
            <a:r>
              <a:rPr lang="zh-CN" sz="1400" b="0">
                <a:latin typeface="+mn-ea"/>
                <a:cs typeface="+mn-ea"/>
              </a:rPr>
              <a:t>提成以每月</a:t>
            </a:r>
            <a:r>
              <a:rPr lang="en-US" sz="1400" b="0">
                <a:latin typeface="+mn-ea"/>
                <a:cs typeface="+mn-ea"/>
              </a:rPr>
              <a:t>3000</a:t>
            </a:r>
            <a:r>
              <a:rPr lang="zh-CN" sz="1400" b="0">
                <a:latin typeface="+mn-ea"/>
                <a:cs typeface="+mn-ea"/>
              </a:rPr>
              <a:t>元算，工资成本在</a:t>
            </a:r>
            <a:r>
              <a:rPr lang="en-US" sz="1400" b="1">
                <a:solidFill>
                  <a:schemeClr val="accent1"/>
                </a:solidFill>
                <a:latin typeface="+mn-ea"/>
                <a:cs typeface="+mn-ea"/>
              </a:rPr>
              <a:t>50</a:t>
            </a:r>
            <a:r>
              <a:rPr lang="zh-CN" sz="1400" b="0">
                <a:latin typeface="+mn-ea"/>
                <a:cs typeface="+mn-ea"/>
              </a:rPr>
              <a:t>元</a:t>
            </a:r>
            <a:r>
              <a:rPr lang="en-US" sz="1400" b="0">
                <a:latin typeface="+mn-ea"/>
                <a:cs typeface="+mn-ea"/>
              </a:rPr>
              <a:t>/</a:t>
            </a:r>
            <a:r>
              <a:rPr lang="zh-CN" sz="1400" b="0">
                <a:latin typeface="+mn-ea"/>
                <a:cs typeface="+mn-ea"/>
              </a:rPr>
              <a:t>户</a:t>
            </a:r>
            <a:r>
              <a:rPr lang="en-US" sz="1400" b="0">
                <a:latin typeface="+mn-ea"/>
                <a:cs typeface="+mn-ea"/>
              </a:rPr>
              <a:t>/</a:t>
            </a:r>
            <a:r>
              <a:rPr lang="zh-CN" sz="1400" b="0">
                <a:latin typeface="+mn-ea"/>
                <a:cs typeface="+mn-ea"/>
              </a:rPr>
              <a:t>月，综合人工成本约</a:t>
            </a:r>
            <a:r>
              <a:rPr lang="en-US" sz="1400" b="1">
                <a:solidFill>
                  <a:schemeClr val="accent1"/>
                </a:solidFill>
                <a:latin typeface="+mn-ea"/>
                <a:cs typeface="+mn-ea"/>
              </a:rPr>
              <a:t>100</a:t>
            </a:r>
            <a:r>
              <a:rPr lang="zh-CN" sz="1400" b="0">
                <a:latin typeface="+mn-ea"/>
                <a:cs typeface="+mn-ea"/>
              </a:rPr>
              <a:t>元</a:t>
            </a:r>
            <a:r>
              <a:rPr lang="en-US" sz="1400" b="0">
                <a:latin typeface="+mn-ea"/>
                <a:cs typeface="+mn-ea"/>
              </a:rPr>
              <a:t>/</a:t>
            </a:r>
            <a:r>
              <a:rPr lang="zh-CN" sz="1400" b="0">
                <a:latin typeface="+mn-ea"/>
                <a:cs typeface="+mn-ea"/>
              </a:rPr>
              <a:t>户</a:t>
            </a:r>
            <a:r>
              <a:rPr lang="en-US" sz="1400" b="0">
                <a:latin typeface="+mn-ea"/>
                <a:cs typeface="+mn-ea"/>
              </a:rPr>
              <a:t>/</a:t>
            </a:r>
            <a:r>
              <a:rPr lang="zh-CN" sz="1400" b="0">
                <a:latin typeface="+mn-ea"/>
                <a:cs typeface="+mn-ea"/>
              </a:rPr>
              <a:t>月。</a:t>
            </a:r>
            <a:endParaRPr lang="zh-CN" sz="1400" b="0">
              <a:latin typeface="+mn-ea"/>
              <a:cs typeface="+mn-ea"/>
            </a:endParaRPr>
          </a:p>
          <a:p>
            <a:pPr indent="0"/>
            <a:endParaRPr lang="zh-CN" sz="1400" b="0">
              <a:latin typeface="+mn-ea"/>
              <a:cs typeface="+mn-ea"/>
            </a:endParaRPr>
          </a:p>
          <a:p>
            <a:pPr indent="0"/>
            <a:r>
              <a:rPr lang="zh-CN" sz="1400" b="0">
                <a:latin typeface="+mn-ea"/>
                <a:cs typeface="+mn-ea"/>
              </a:rPr>
              <a:t>即使将这个成本翻一番，企业利润率也在</a:t>
            </a:r>
            <a:r>
              <a:rPr lang="en-US" sz="1400" b="0">
                <a:latin typeface="+mn-ea"/>
                <a:cs typeface="+mn-ea"/>
              </a:rPr>
              <a:t>100%~150%</a:t>
            </a:r>
            <a:endParaRPr lang="zh-CN" altLang="en-US">
              <a:latin typeface="+mn-ea"/>
              <a:cs typeface="+mn-ea"/>
            </a:endParaRPr>
          </a:p>
        </p:txBody>
      </p:sp>
      <p:sp>
        <p:nvSpPr>
          <p:cNvPr id="4" name="文本框 3"/>
          <p:cNvSpPr txBox="1"/>
          <p:nvPr/>
        </p:nvSpPr>
        <p:spPr>
          <a:xfrm>
            <a:off x="323850" y="3994785"/>
            <a:ext cx="4532630" cy="299085"/>
          </a:xfrm>
          <a:prstGeom prst="rect">
            <a:avLst/>
          </a:prstGeom>
          <a:noFill/>
        </p:spPr>
        <p:txBody>
          <a:bodyPr wrap="none" rtlCol="0" anchor="t">
            <a:spAutoFit/>
          </a:bodyPr>
          <a:p>
            <a:pPr algn="l"/>
            <a:r>
              <a:rPr lang="zh-CN">
                <a:latin typeface="+mn-ea"/>
                <a:cs typeface="+mn-ea"/>
                <a:sym typeface="+mn-ea"/>
              </a:rPr>
              <a:t>劳动力密集度高  信息化水平低   服务要求低   管理水平低</a:t>
            </a:r>
            <a:endParaRPr lang="zh-CN">
              <a:latin typeface="+mn-ea"/>
              <a:cs typeface="+mn-ea"/>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标题 9"/>
          <p:cNvSpPr>
            <a:spLocks noGrp="1"/>
          </p:cNvSpPr>
          <p:nvPr>
            <p:ph type="title"/>
          </p:nvPr>
        </p:nvSpPr>
        <p:spPr>
          <a:xfrm>
            <a:off x="450957" y="274636"/>
            <a:ext cx="1892747" cy="355983"/>
          </a:xfrm>
        </p:spPr>
        <p:txBody>
          <a:bodyPr/>
          <a:lstStyle/>
          <a:p>
            <a:r>
              <a:rPr lang="zh-CN" altLang="en-US"/>
              <a:t>竞品分析</a:t>
            </a:r>
            <a:endParaRPr lang="zh-CN" altLang="en-US"/>
          </a:p>
        </p:txBody>
      </p:sp>
      <p:sp>
        <p:nvSpPr>
          <p:cNvPr id="77" name="矩形 76"/>
          <p:cNvSpPr/>
          <p:nvPr/>
        </p:nvSpPr>
        <p:spPr>
          <a:xfrm rot="2700000">
            <a:off x="4068763" y="1625600"/>
            <a:ext cx="1006475" cy="1006475"/>
          </a:xfrm>
          <a:prstGeom prst="rect">
            <a:avLst/>
          </a:prstGeom>
          <a:solidFill>
            <a:srgbClr val="C51729"/>
          </a:solidFill>
          <a:ln w="12700" cap="flat" cmpd="sng" algn="ctr">
            <a:noFill/>
            <a:prstDash val="solid"/>
            <a:miter lim="800000"/>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zh-CN" altLang="en-US" sz="1300" b="0" i="0" u="none" strike="noStrike" kern="0" cap="none" spc="0" normalizeH="0" baseline="0" noProof="0">
              <a:ln>
                <a:noFill/>
              </a:ln>
              <a:solidFill>
                <a:srgbClr val="FACE40"/>
              </a:solidFill>
              <a:effectLst/>
              <a:uLnTx/>
              <a:uFillTx/>
              <a:latin typeface="Calibri Light" panose="020F0302020204030204"/>
              <a:ea typeface="微软雅黑 Light" panose="020B0502040204020203" charset="-122"/>
              <a:cs typeface="+mn-cs"/>
            </a:endParaRPr>
          </a:p>
        </p:txBody>
      </p:sp>
      <p:sp>
        <p:nvSpPr>
          <p:cNvPr id="78" name="矩形 77"/>
          <p:cNvSpPr/>
          <p:nvPr/>
        </p:nvSpPr>
        <p:spPr>
          <a:xfrm rot="2700000">
            <a:off x="3316288" y="2378075"/>
            <a:ext cx="1006475" cy="1006475"/>
          </a:xfrm>
          <a:prstGeom prst="rect">
            <a:avLst/>
          </a:prstGeom>
          <a:solidFill>
            <a:schemeClr val="accent2"/>
          </a:solidFill>
          <a:ln w="12700" cap="flat" cmpd="sng" algn="ctr">
            <a:noFill/>
            <a:prstDash val="solid"/>
            <a:miter lim="800000"/>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zh-CN" altLang="en-US" sz="1300" b="0" i="0" u="none" strike="noStrike" kern="0" cap="none" spc="0" normalizeH="0" baseline="0" noProof="0">
              <a:ln>
                <a:noFill/>
              </a:ln>
              <a:solidFill>
                <a:srgbClr val="FACE40"/>
              </a:solidFill>
              <a:effectLst/>
              <a:uLnTx/>
              <a:uFillTx/>
              <a:latin typeface="Calibri Light" panose="020F0302020204030204"/>
              <a:ea typeface="微软雅黑 Light" panose="020B0502040204020203" charset="-122"/>
              <a:cs typeface="+mn-cs"/>
            </a:endParaRPr>
          </a:p>
        </p:txBody>
      </p:sp>
      <p:sp>
        <p:nvSpPr>
          <p:cNvPr id="80" name="矩形 79"/>
          <p:cNvSpPr/>
          <p:nvPr/>
        </p:nvSpPr>
        <p:spPr>
          <a:xfrm rot="2700000">
            <a:off x="4069557" y="3131344"/>
            <a:ext cx="1004887" cy="1006475"/>
          </a:xfrm>
          <a:prstGeom prst="rect">
            <a:avLst/>
          </a:prstGeom>
          <a:solidFill>
            <a:schemeClr val="accent4"/>
          </a:solidFill>
          <a:ln w="12700" cap="flat" cmpd="sng" algn="ctr">
            <a:noFill/>
            <a:prstDash val="solid"/>
            <a:miter lim="800000"/>
          </a:ln>
          <a:effectLst/>
        </p:spPr>
        <p:txBody>
          <a:bodyPr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zh-CN" altLang="en-US" sz="1300" b="0" i="0" u="none" strike="noStrike" kern="0" cap="none" spc="0" normalizeH="0" baseline="0" noProof="0">
              <a:ln>
                <a:noFill/>
              </a:ln>
              <a:solidFill>
                <a:srgbClr val="FACE40"/>
              </a:solidFill>
              <a:effectLst/>
              <a:uLnTx/>
              <a:uFillTx/>
              <a:latin typeface="Calibri Light" panose="020F0302020204030204"/>
              <a:ea typeface="微软雅黑 Light" panose="020B0502040204020203" charset="-122"/>
              <a:cs typeface="+mn-cs"/>
            </a:endParaRPr>
          </a:p>
        </p:txBody>
      </p:sp>
      <p:sp>
        <p:nvSpPr>
          <p:cNvPr id="83" name="矩形 82"/>
          <p:cNvSpPr/>
          <p:nvPr/>
        </p:nvSpPr>
        <p:spPr>
          <a:xfrm>
            <a:off x="6002655" y="3643313"/>
            <a:ext cx="2192338" cy="414020"/>
          </a:xfrm>
          <a:prstGeom prst="rect">
            <a:avLst/>
          </a:prstGeom>
        </p:spPr>
        <p:txBody>
          <a:bodyPr>
            <a:spAutoFit/>
          </a:bodyPr>
          <a:lstStyle/>
          <a:p>
            <a:pPr>
              <a:lnSpc>
                <a:spcPct val="150000"/>
              </a:lnSpc>
              <a:defRPr/>
            </a:pPr>
            <a:r>
              <a:rPr lang="en-US" altLang="zh-CN" sz="1400">
                <a:solidFill>
                  <a:srgbClr val="613620"/>
                </a:solidFill>
                <a:ea typeface="微软雅黑" panose="020B0503020204020204" charset="-122"/>
                <a:cs typeface="Arial" panose="020B0604020202020204" pitchFamily="34" charset="0"/>
                <a:sym typeface="Arial" panose="020B0604020202020204" pitchFamily="34" charset="0"/>
              </a:rPr>
              <a:t>云账房、柠檬云财税</a:t>
            </a:r>
            <a:endParaRPr lang="en-US" altLang="zh-CN" sz="1400">
              <a:solidFill>
                <a:srgbClr val="613620"/>
              </a:solidFill>
              <a:ea typeface="微软雅黑" panose="020B0503020204020204" charset="-122"/>
              <a:cs typeface="Arial" panose="020B0604020202020204" pitchFamily="34" charset="0"/>
              <a:sym typeface="Arial" panose="020B0604020202020204" pitchFamily="34" charset="0"/>
            </a:endParaRPr>
          </a:p>
        </p:txBody>
      </p:sp>
      <p:sp>
        <p:nvSpPr>
          <p:cNvPr id="84" name="矩形 83"/>
          <p:cNvSpPr/>
          <p:nvPr/>
        </p:nvSpPr>
        <p:spPr>
          <a:xfrm>
            <a:off x="5986780" y="3414713"/>
            <a:ext cx="1783080" cy="368300"/>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defRPr/>
            </a:pPr>
            <a:r>
              <a:rPr kumimoji="0" lang="zh-CN" sz="1800" b="1" i="0" u="none" strike="noStrike" kern="0" cap="none" spc="0" normalizeH="0" baseline="0" noProof="0" smtClean="0">
                <a:ln>
                  <a:noFill/>
                </a:ln>
                <a:solidFill>
                  <a:srgbClr val="CAA884"/>
                </a:solidFill>
                <a:effectLst/>
                <a:uLnTx/>
                <a:uFillTx/>
                <a:latin typeface="+mj-ea"/>
                <a:ea typeface="+mj-ea"/>
              </a:rPr>
              <a:t>其它互联网产品</a:t>
            </a:r>
            <a:endParaRPr kumimoji="0" lang="zh-CN" sz="1800" b="1" i="0" u="none" strike="noStrike" kern="0" cap="none" spc="0" normalizeH="0" baseline="0" noProof="0" smtClean="0">
              <a:ln>
                <a:noFill/>
              </a:ln>
              <a:solidFill>
                <a:srgbClr val="CAA884"/>
              </a:solidFill>
              <a:effectLst/>
              <a:uLnTx/>
              <a:uFillTx/>
              <a:latin typeface="+mj-ea"/>
              <a:ea typeface="+mj-ea"/>
            </a:endParaRPr>
          </a:p>
        </p:txBody>
      </p:sp>
      <p:sp>
        <p:nvSpPr>
          <p:cNvPr id="85" name="矩形 84"/>
          <p:cNvSpPr/>
          <p:nvPr/>
        </p:nvSpPr>
        <p:spPr>
          <a:xfrm>
            <a:off x="5955030" y="1763395"/>
            <a:ext cx="2171700" cy="737235"/>
          </a:xfrm>
          <a:prstGeom prst="rect">
            <a:avLst/>
          </a:prstGeom>
        </p:spPr>
        <p:txBody>
          <a:bodyPr>
            <a:spAutoFit/>
          </a:bodyPr>
          <a:lstStyle/>
          <a:p>
            <a:pPr algn="l">
              <a:lnSpc>
                <a:spcPct val="150000"/>
              </a:lnSpc>
              <a:defRPr/>
            </a:pPr>
            <a:r>
              <a:rPr lang="zh-CN" sz="1400">
                <a:solidFill>
                  <a:srgbClr val="613620"/>
                </a:solidFill>
                <a:ea typeface="微软雅黑" panose="020B0503020204020204" charset="-122"/>
                <a:cs typeface="Arial" panose="020B0604020202020204" pitchFamily="34" charset="0"/>
                <a:sym typeface="Arial" panose="020B0604020202020204" pitchFamily="34" charset="0"/>
              </a:rPr>
              <a:t>依靠之前的行业口碑</a:t>
            </a:r>
            <a:endParaRPr lang="zh-CN" sz="1400">
              <a:solidFill>
                <a:srgbClr val="613620"/>
              </a:solidFill>
              <a:ea typeface="微软雅黑" panose="020B0503020204020204" charset="-122"/>
              <a:cs typeface="Arial" panose="020B0604020202020204" pitchFamily="34" charset="0"/>
              <a:sym typeface="Arial" panose="020B0604020202020204" pitchFamily="34" charset="0"/>
            </a:endParaRPr>
          </a:p>
          <a:p>
            <a:pPr algn="l">
              <a:lnSpc>
                <a:spcPct val="150000"/>
              </a:lnSpc>
              <a:defRPr/>
            </a:pPr>
            <a:r>
              <a:rPr lang="zh-CN" sz="1400">
                <a:solidFill>
                  <a:srgbClr val="613620"/>
                </a:solidFill>
                <a:ea typeface="微软雅黑" panose="020B0503020204020204" charset="-122"/>
                <a:cs typeface="Arial" panose="020B0604020202020204" pitchFamily="34" charset="0"/>
                <a:sym typeface="Arial" panose="020B0604020202020204" pitchFamily="34" charset="0"/>
              </a:rPr>
              <a:t>金蝶、用友</a:t>
            </a:r>
            <a:endParaRPr lang="zh-CN" sz="1400">
              <a:solidFill>
                <a:srgbClr val="613620"/>
              </a:solidFill>
              <a:ea typeface="微软雅黑" panose="020B0503020204020204" charset="-122"/>
              <a:cs typeface="Arial" panose="020B0604020202020204" pitchFamily="34" charset="0"/>
              <a:sym typeface="Arial" panose="020B0604020202020204" pitchFamily="34" charset="0"/>
            </a:endParaRPr>
          </a:p>
        </p:txBody>
      </p:sp>
      <p:sp>
        <p:nvSpPr>
          <p:cNvPr id="86" name="矩形 85"/>
          <p:cNvSpPr/>
          <p:nvPr/>
        </p:nvSpPr>
        <p:spPr>
          <a:xfrm>
            <a:off x="5955030" y="1503045"/>
            <a:ext cx="2011680" cy="368300"/>
          </a:xfrm>
          <a:prstGeom prst="rect">
            <a:avLst/>
          </a:prstGeom>
        </p:spPr>
        <p:txBody>
          <a:bodyPr wrap="none">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a:ln>
                  <a:noFill/>
                </a:ln>
                <a:solidFill>
                  <a:srgbClr val="C51729"/>
                </a:solidFill>
                <a:effectLst/>
                <a:uLnTx/>
                <a:uFillTx/>
                <a:latin typeface="+mj-ea"/>
                <a:ea typeface="+mj-ea"/>
              </a:rPr>
              <a:t>传统老牌财务软件</a:t>
            </a:r>
            <a:endParaRPr kumimoji="0" lang="zh-CN" altLang="en-US" sz="1800" b="1" i="0" u="none" strike="noStrike" kern="0" cap="none" spc="0" normalizeH="0" baseline="0" noProof="0">
              <a:ln>
                <a:noFill/>
              </a:ln>
              <a:solidFill>
                <a:srgbClr val="C51729"/>
              </a:solidFill>
              <a:effectLst/>
              <a:uLnTx/>
              <a:uFillTx/>
              <a:latin typeface="+mj-ea"/>
              <a:ea typeface="+mj-ea"/>
            </a:endParaRPr>
          </a:p>
        </p:txBody>
      </p:sp>
      <p:sp>
        <p:nvSpPr>
          <p:cNvPr id="87" name="矩形 86"/>
          <p:cNvSpPr/>
          <p:nvPr/>
        </p:nvSpPr>
        <p:spPr>
          <a:xfrm>
            <a:off x="611505" y="2758123"/>
            <a:ext cx="2171700" cy="414020"/>
          </a:xfrm>
          <a:prstGeom prst="rect">
            <a:avLst/>
          </a:prstGeom>
        </p:spPr>
        <p:txBody>
          <a:bodyPr>
            <a:spAutoFit/>
          </a:bodyPr>
          <a:lstStyle/>
          <a:p>
            <a:pPr algn="r">
              <a:lnSpc>
                <a:spcPct val="150000"/>
              </a:lnSpc>
              <a:defRPr/>
            </a:pPr>
            <a:r>
              <a:rPr lang="zh-CN" altLang="en-US" sz="1400">
                <a:solidFill>
                  <a:srgbClr val="613620"/>
                </a:solidFill>
                <a:ea typeface="微软雅黑" panose="020B0503020204020204" charset="-122"/>
                <a:cs typeface="Arial" panose="020B0604020202020204" pitchFamily="34" charset="0"/>
                <a:sym typeface="Arial" panose="020B0604020202020204" pitchFamily="34" charset="0"/>
              </a:rPr>
              <a:t>航天信息、税友</a:t>
            </a:r>
            <a:r>
              <a:rPr lang="en-US" altLang="zh-CN" sz="1400">
                <a:solidFill>
                  <a:srgbClr val="613620"/>
                </a:solidFill>
                <a:ea typeface="微软雅黑" panose="020B0503020204020204" charset="-122"/>
                <a:cs typeface="Arial" panose="020B0604020202020204" pitchFamily="34" charset="0"/>
                <a:sym typeface="Arial" panose="020B0604020202020204" pitchFamily="34" charset="0"/>
              </a:rPr>
              <a:t> </a:t>
            </a:r>
            <a:endParaRPr lang="en-US" altLang="zh-CN" sz="1400">
              <a:solidFill>
                <a:srgbClr val="613620"/>
              </a:solidFill>
              <a:ea typeface="微软雅黑" panose="020B0503020204020204" charset="-122"/>
              <a:cs typeface="Arial" panose="020B0604020202020204" pitchFamily="34" charset="0"/>
              <a:sym typeface="Arial" panose="020B0604020202020204" pitchFamily="34" charset="0"/>
            </a:endParaRPr>
          </a:p>
        </p:txBody>
      </p:sp>
      <p:sp>
        <p:nvSpPr>
          <p:cNvPr id="88" name="矩形 87"/>
          <p:cNvSpPr/>
          <p:nvPr/>
        </p:nvSpPr>
        <p:spPr>
          <a:xfrm>
            <a:off x="542925" y="2507933"/>
            <a:ext cx="2240280" cy="368300"/>
          </a:xfrm>
          <a:prstGeom prst="rect">
            <a:avLst/>
          </a:prstGeom>
        </p:spPr>
        <p:txBody>
          <a:bodyPr wrap="none">
            <a:spAutoFit/>
          </a:bodyPr>
          <a:lstStyle/>
          <a:p>
            <a:pPr marL="0" marR="0" lvl="0" indent="0" algn="r" defTabSz="914400" eaLnBrk="1" fontAlgn="auto" latinLnBrk="0" hangingPunct="1">
              <a:lnSpc>
                <a:spcPct val="100000"/>
              </a:lnSpc>
              <a:spcBef>
                <a:spcPts val="0"/>
              </a:spcBef>
              <a:spcAft>
                <a:spcPts val="0"/>
              </a:spcAft>
              <a:buClrTx/>
              <a:buSzTx/>
              <a:buFontTx/>
              <a:buNone/>
              <a:defRPr/>
            </a:pPr>
            <a:r>
              <a:rPr kumimoji="0" lang="zh-CN" sz="1800" b="1" i="0" u="none" strike="noStrike" kern="0" cap="none" spc="0" normalizeH="0" baseline="0" noProof="0" smtClean="0">
                <a:ln>
                  <a:noFill/>
                </a:ln>
                <a:solidFill>
                  <a:srgbClr val="2E5660"/>
                </a:solidFill>
                <a:effectLst/>
                <a:uLnTx/>
                <a:uFillTx/>
                <a:latin typeface="+mj-ea"/>
                <a:ea typeface="+mj-ea"/>
              </a:rPr>
              <a:t>税务行业软件服务商</a:t>
            </a:r>
            <a:endParaRPr kumimoji="0" lang="zh-CN" sz="1800" b="1" i="0" u="none" strike="noStrike" kern="0" cap="none" spc="0" normalizeH="0" baseline="0" noProof="0" smtClean="0">
              <a:ln>
                <a:noFill/>
              </a:ln>
              <a:solidFill>
                <a:srgbClr val="2E5660"/>
              </a:solidFill>
              <a:effectLst/>
              <a:uLnTx/>
              <a:uFillTx/>
              <a:latin typeface="+mj-ea"/>
              <a:ea typeface="+mj-ea"/>
            </a:endParaRPr>
          </a:p>
        </p:txBody>
      </p:sp>
      <p:sp>
        <p:nvSpPr>
          <p:cNvPr id="98" name="矩形 97"/>
          <p:cNvSpPr/>
          <p:nvPr/>
        </p:nvSpPr>
        <p:spPr>
          <a:xfrm>
            <a:off x="4175020" y="1914187"/>
            <a:ext cx="721672" cy="338554"/>
          </a:xfrm>
          <a:prstGeom prst="rect">
            <a:avLst/>
          </a:prstGeom>
        </p:spPr>
        <p:txBody>
          <a:bodyPr wrap="none">
            <a:spAutoFit/>
          </a:bodyPr>
          <a:lstStyle/>
          <a:p>
            <a:pPr marL="0" marR="0" lvl="0" indent="0" algn="r"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smtClean="0">
                <a:ln>
                  <a:noFill/>
                </a:ln>
                <a:solidFill>
                  <a:schemeClr val="bg1"/>
                </a:solidFill>
                <a:effectLst/>
                <a:uLnTx/>
                <a:uFillTx/>
                <a:latin typeface="+mj-ea"/>
                <a:ea typeface="+mj-ea"/>
              </a:rPr>
              <a:t>对手</a:t>
            </a:r>
            <a:r>
              <a:rPr kumimoji="0" lang="en-US" altLang="zh-CN" sz="1600" b="1" i="0" u="none" strike="noStrike" kern="0" cap="none" spc="0" normalizeH="0" baseline="0" noProof="0" smtClean="0">
                <a:ln>
                  <a:noFill/>
                </a:ln>
                <a:solidFill>
                  <a:schemeClr val="bg1"/>
                </a:solidFill>
                <a:effectLst/>
                <a:uLnTx/>
                <a:uFillTx/>
                <a:latin typeface="+mj-ea"/>
                <a:ea typeface="+mj-ea"/>
              </a:rPr>
              <a:t>1</a:t>
            </a:r>
            <a:endParaRPr kumimoji="0" lang="zh-CN" altLang="en-US" sz="1200" b="1" i="0" u="none" strike="noStrike" kern="0" cap="none" spc="0" normalizeH="0" baseline="0" noProof="0">
              <a:ln>
                <a:noFill/>
              </a:ln>
              <a:solidFill>
                <a:schemeClr val="bg1"/>
              </a:solidFill>
              <a:effectLst/>
              <a:uLnTx/>
              <a:uFillTx/>
              <a:latin typeface="+mj-ea"/>
              <a:ea typeface="+mj-ea"/>
            </a:endParaRPr>
          </a:p>
        </p:txBody>
      </p:sp>
      <p:sp>
        <p:nvSpPr>
          <p:cNvPr id="99" name="矩形 98"/>
          <p:cNvSpPr/>
          <p:nvPr/>
        </p:nvSpPr>
        <p:spPr>
          <a:xfrm>
            <a:off x="3416928" y="2737155"/>
            <a:ext cx="721672" cy="338554"/>
          </a:xfrm>
          <a:prstGeom prst="rect">
            <a:avLst/>
          </a:prstGeom>
        </p:spPr>
        <p:txBody>
          <a:bodyPr wrap="none">
            <a:spAutoFit/>
          </a:bodyPr>
          <a:lstStyle/>
          <a:p>
            <a:pPr marL="0" marR="0" lvl="0" indent="0" algn="r"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smtClean="0">
                <a:ln>
                  <a:noFill/>
                </a:ln>
                <a:solidFill>
                  <a:schemeClr val="bg1"/>
                </a:solidFill>
                <a:effectLst/>
                <a:uLnTx/>
                <a:uFillTx/>
                <a:latin typeface="+mj-ea"/>
                <a:ea typeface="+mj-ea"/>
              </a:rPr>
              <a:t>对手</a:t>
            </a:r>
            <a:r>
              <a:rPr lang="en-US" altLang="zh-CN" sz="1600" b="1" kern="0">
                <a:solidFill>
                  <a:schemeClr val="bg1"/>
                </a:solidFill>
                <a:latin typeface="+mj-ea"/>
                <a:ea typeface="+mj-ea"/>
              </a:rPr>
              <a:t>2</a:t>
            </a:r>
            <a:endParaRPr kumimoji="0" lang="zh-CN" altLang="en-US" sz="1200" b="1" i="0" u="none" strike="noStrike" kern="0" cap="none" spc="0" normalizeH="0" baseline="0" noProof="0">
              <a:ln>
                <a:noFill/>
              </a:ln>
              <a:solidFill>
                <a:schemeClr val="bg1"/>
              </a:solidFill>
              <a:effectLst/>
              <a:uLnTx/>
              <a:uFillTx/>
              <a:latin typeface="+mj-ea"/>
              <a:ea typeface="+mj-ea"/>
            </a:endParaRPr>
          </a:p>
        </p:txBody>
      </p:sp>
      <p:sp>
        <p:nvSpPr>
          <p:cNvPr id="101" name="矩形 100"/>
          <p:cNvSpPr/>
          <p:nvPr/>
        </p:nvSpPr>
        <p:spPr>
          <a:xfrm>
            <a:off x="4208986" y="3429920"/>
            <a:ext cx="714375" cy="337185"/>
          </a:xfrm>
          <a:prstGeom prst="rect">
            <a:avLst/>
          </a:prstGeom>
        </p:spPr>
        <p:txBody>
          <a:bodyPr wrap="none">
            <a:spAutoFit/>
          </a:bodyPr>
          <a:lstStyle/>
          <a:p>
            <a:pPr marL="0" marR="0" lvl="0" indent="0" algn="r" defTabSz="914400" eaLnBrk="1" fontAlgn="auto" latinLnBrk="0" hangingPunct="1">
              <a:lnSpc>
                <a:spcPct val="100000"/>
              </a:lnSpc>
              <a:spcBef>
                <a:spcPts val="0"/>
              </a:spcBef>
              <a:spcAft>
                <a:spcPts val="0"/>
              </a:spcAft>
              <a:buClrTx/>
              <a:buSzTx/>
              <a:buFontTx/>
              <a:buNone/>
              <a:defRPr/>
            </a:pPr>
            <a:r>
              <a:rPr kumimoji="0" lang="zh-CN" altLang="en-US" sz="1600" b="1" i="0" u="none" strike="noStrike" kern="0" cap="none" spc="0" normalizeH="0" baseline="0" noProof="0" smtClean="0">
                <a:ln>
                  <a:noFill/>
                </a:ln>
                <a:solidFill>
                  <a:schemeClr val="bg1"/>
                </a:solidFill>
                <a:effectLst/>
                <a:uLnTx/>
                <a:uFillTx/>
                <a:latin typeface="+mj-ea"/>
                <a:ea typeface="+mj-ea"/>
              </a:rPr>
              <a:t>对手</a:t>
            </a:r>
            <a:r>
              <a:rPr lang="en-US" altLang="zh-CN" sz="1600" b="1" kern="0">
                <a:solidFill>
                  <a:schemeClr val="bg1"/>
                </a:solidFill>
                <a:latin typeface="+mj-ea"/>
                <a:ea typeface="+mj-ea"/>
              </a:rPr>
              <a:t>3</a:t>
            </a:r>
            <a:endParaRPr kumimoji="0" lang="zh-CN" altLang="en-US" sz="1200" b="1" i="0" u="none" strike="noStrike" kern="0" cap="none" spc="0" normalizeH="0" baseline="0" noProof="0">
              <a:ln>
                <a:noFill/>
              </a:ln>
              <a:solidFill>
                <a:schemeClr val="bg1"/>
              </a:solidFill>
              <a:effectLst/>
              <a:uLnTx/>
              <a:uFillTx/>
              <a:latin typeface="+mj-ea"/>
              <a:ea typeface="+mj-ea"/>
            </a:endParaRPr>
          </a:p>
        </p:txBody>
      </p:sp>
    </p:spTree>
  </p:cSld>
  <p:clrMapOvr>
    <a:masterClrMapping/>
  </p:clrMapOvr>
  <mc:AlternateContent xmlns:mc="http://schemas.openxmlformats.org/markup-compatibility/2006">
    <mc:Choice xmlns:p14="http://schemas.microsoft.com/office/powerpoint/2010/main" Requires="p14">
      <p:transition spd="slow" p14:dur="1250" advTm="0">
        <p:split orient="vert"/>
      </p:transition>
    </mc:Choice>
    <mc:Fallback>
      <p:transition spd="slow" advTm="0">
        <p:split orient="vert"/>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smtClean="0"/>
              <a:t>对比分析</a:t>
            </a:r>
            <a:endParaRPr lang="zh-CN"/>
          </a:p>
        </p:txBody>
      </p:sp>
      <p:graphicFrame>
        <p:nvGraphicFramePr>
          <p:cNvPr id="47" name="表格 46"/>
          <p:cNvGraphicFramePr>
            <a:graphicFrameLocks noGrp="1"/>
          </p:cNvGraphicFramePr>
          <p:nvPr/>
        </p:nvGraphicFramePr>
        <p:xfrm>
          <a:off x="464185" y="1069340"/>
          <a:ext cx="8215630" cy="2868295"/>
        </p:xfrm>
        <a:graphic>
          <a:graphicData uri="http://schemas.openxmlformats.org/drawingml/2006/table">
            <a:tbl>
              <a:tblPr firstRow="1" bandRow="1"/>
              <a:tblGrid>
                <a:gridCol w="628015"/>
                <a:gridCol w="2423795"/>
                <a:gridCol w="2736215"/>
                <a:gridCol w="2427605"/>
              </a:tblGrid>
              <a:tr h="521335">
                <a:tc>
                  <a:txBody>
                    <a:bodyPr/>
                    <a:lstStyle>
                      <a:lvl1pPr marL="0" algn="l" defTabSz="685800" rtl="0" eaLnBrk="1" latinLnBrk="0" hangingPunct="1">
                        <a:defRPr sz="1350" b="1" kern="1200">
                          <a:solidFill>
                            <a:schemeClr val="lt1"/>
                          </a:solidFill>
                          <a:latin typeface="Calibri Light" panose="020F0302020204030204"/>
                          <a:ea typeface="微软雅黑 Light" panose="020B0502040204020203" charset="-122"/>
                        </a:defRPr>
                      </a:lvl1pPr>
                      <a:lvl2pPr marL="342900" algn="l" defTabSz="685800" rtl="0" eaLnBrk="1" latinLnBrk="0" hangingPunct="1">
                        <a:defRPr sz="1350" b="1" kern="1200">
                          <a:solidFill>
                            <a:schemeClr val="lt1"/>
                          </a:solidFill>
                          <a:latin typeface="Calibri Light" panose="020F0302020204030204"/>
                          <a:ea typeface="微软雅黑 Light" panose="020B0502040204020203" charset="-122"/>
                        </a:defRPr>
                      </a:lvl2pPr>
                      <a:lvl3pPr marL="685800" algn="l" defTabSz="685800" rtl="0" eaLnBrk="1" latinLnBrk="0" hangingPunct="1">
                        <a:defRPr sz="1350" b="1" kern="1200">
                          <a:solidFill>
                            <a:schemeClr val="lt1"/>
                          </a:solidFill>
                          <a:latin typeface="Calibri Light" panose="020F0302020204030204"/>
                          <a:ea typeface="微软雅黑 Light" panose="020B0502040204020203" charset="-122"/>
                        </a:defRPr>
                      </a:lvl3pPr>
                      <a:lvl4pPr marL="1028700" algn="l" defTabSz="685800" rtl="0" eaLnBrk="1" latinLnBrk="0" hangingPunct="1">
                        <a:defRPr sz="1350" b="1" kern="1200">
                          <a:solidFill>
                            <a:schemeClr val="lt1"/>
                          </a:solidFill>
                          <a:latin typeface="Calibri Light" panose="020F0302020204030204"/>
                          <a:ea typeface="微软雅黑 Light" panose="020B0502040204020203" charset="-122"/>
                        </a:defRPr>
                      </a:lvl4pPr>
                      <a:lvl5pPr marL="1371600" algn="l" defTabSz="685800" rtl="0" eaLnBrk="1" latinLnBrk="0" hangingPunct="1">
                        <a:defRPr sz="1350" b="1" kern="1200">
                          <a:solidFill>
                            <a:schemeClr val="lt1"/>
                          </a:solidFill>
                          <a:latin typeface="Calibri Light" panose="020F0302020204030204"/>
                          <a:ea typeface="微软雅黑 Light" panose="020B0502040204020203" charset="-122"/>
                        </a:defRPr>
                      </a:lvl5pPr>
                      <a:lvl6pPr marL="1714500" algn="l" defTabSz="685800" rtl="0" eaLnBrk="1" latinLnBrk="0" hangingPunct="1">
                        <a:defRPr sz="1350" b="1" kern="1200">
                          <a:solidFill>
                            <a:schemeClr val="lt1"/>
                          </a:solidFill>
                          <a:latin typeface="Calibri Light" panose="020F0302020204030204"/>
                          <a:ea typeface="微软雅黑 Light" panose="020B0502040204020203" charset="-122"/>
                        </a:defRPr>
                      </a:lvl6pPr>
                      <a:lvl7pPr marL="2057400" algn="l" defTabSz="685800" rtl="0" eaLnBrk="1" latinLnBrk="0" hangingPunct="1">
                        <a:defRPr sz="1350" b="1" kern="1200">
                          <a:solidFill>
                            <a:schemeClr val="lt1"/>
                          </a:solidFill>
                          <a:latin typeface="Calibri Light" panose="020F0302020204030204"/>
                          <a:ea typeface="微软雅黑 Light" panose="020B0502040204020203" charset="-122"/>
                        </a:defRPr>
                      </a:lvl7pPr>
                      <a:lvl8pPr marL="2400300" algn="l" defTabSz="685800" rtl="0" eaLnBrk="1" latinLnBrk="0" hangingPunct="1">
                        <a:defRPr sz="1350" b="1" kern="1200">
                          <a:solidFill>
                            <a:schemeClr val="lt1"/>
                          </a:solidFill>
                          <a:latin typeface="Calibri Light" panose="020F0302020204030204"/>
                          <a:ea typeface="微软雅黑 Light" panose="020B0502040204020203" charset="-122"/>
                        </a:defRPr>
                      </a:lvl8pPr>
                      <a:lvl9pPr marL="2743200" algn="l" defTabSz="685800" rtl="0" eaLnBrk="1" latinLnBrk="0" hangingPunct="1">
                        <a:defRPr sz="1350" b="1" kern="1200">
                          <a:solidFill>
                            <a:schemeClr val="lt1"/>
                          </a:solidFill>
                          <a:latin typeface="Calibri Light" panose="020F0302020204030204"/>
                          <a:ea typeface="微软雅黑 Light" panose="020B0502040204020203" charset="-122"/>
                        </a:defRPr>
                      </a:lvl9pPr>
                    </a:lstStyle>
                    <a:p>
                      <a:pPr algn="ctr">
                        <a:lnSpc>
                          <a:spcPct val="150000"/>
                        </a:lnSpc>
                      </a:pPr>
                      <a:endParaRPr lang="zh-CN" altLang="en-US" sz="1600" b="1">
                        <a:solidFill>
                          <a:schemeClr val="bg1"/>
                        </a:solidFill>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solidFill>
                      <a:srgbClr val="C51729"/>
                    </a:solidFill>
                  </a:tcPr>
                </a:tc>
                <a:tc>
                  <a:txBody>
                    <a:bodyPr/>
                    <a:lstStyle>
                      <a:lvl1pPr marL="0" algn="l" defTabSz="685800" rtl="0" eaLnBrk="1" latinLnBrk="0" hangingPunct="1">
                        <a:defRPr sz="1350" b="1" kern="1200">
                          <a:solidFill>
                            <a:schemeClr val="lt1"/>
                          </a:solidFill>
                          <a:latin typeface="Calibri Light" panose="020F0302020204030204"/>
                          <a:ea typeface="微软雅黑 Light" panose="020B0502040204020203" charset="-122"/>
                        </a:defRPr>
                      </a:lvl1pPr>
                      <a:lvl2pPr marL="342900" algn="l" defTabSz="685800" rtl="0" eaLnBrk="1" latinLnBrk="0" hangingPunct="1">
                        <a:defRPr sz="1350" b="1" kern="1200">
                          <a:solidFill>
                            <a:schemeClr val="lt1"/>
                          </a:solidFill>
                          <a:latin typeface="Calibri Light" panose="020F0302020204030204"/>
                          <a:ea typeface="微软雅黑 Light" panose="020B0502040204020203" charset="-122"/>
                        </a:defRPr>
                      </a:lvl2pPr>
                      <a:lvl3pPr marL="685800" algn="l" defTabSz="685800" rtl="0" eaLnBrk="1" latinLnBrk="0" hangingPunct="1">
                        <a:defRPr sz="1350" b="1" kern="1200">
                          <a:solidFill>
                            <a:schemeClr val="lt1"/>
                          </a:solidFill>
                          <a:latin typeface="Calibri Light" panose="020F0302020204030204"/>
                          <a:ea typeface="微软雅黑 Light" panose="020B0502040204020203" charset="-122"/>
                        </a:defRPr>
                      </a:lvl3pPr>
                      <a:lvl4pPr marL="1028700" algn="l" defTabSz="685800" rtl="0" eaLnBrk="1" latinLnBrk="0" hangingPunct="1">
                        <a:defRPr sz="1350" b="1" kern="1200">
                          <a:solidFill>
                            <a:schemeClr val="lt1"/>
                          </a:solidFill>
                          <a:latin typeface="Calibri Light" panose="020F0302020204030204"/>
                          <a:ea typeface="微软雅黑 Light" panose="020B0502040204020203" charset="-122"/>
                        </a:defRPr>
                      </a:lvl4pPr>
                      <a:lvl5pPr marL="1371600" algn="l" defTabSz="685800" rtl="0" eaLnBrk="1" latinLnBrk="0" hangingPunct="1">
                        <a:defRPr sz="1350" b="1" kern="1200">
                          <a:solidFill>
                            <a:schemeClr val="lt1"/>
                          </a:solidFill>
                          <a:latin typeface="Calibri Light" panose="020F0302020204030204"/>
                          <a:ea typeface="微软雅黑 Light" panose="020B0502040204020203" charset="-122"/>
                        </a:defRPr>
                      </a:lvl5pPr>
                      <a:lvl6pPr marL="1714500" algn="l" defTabSz="685800" rtl="0" eaLnBrk="1" latinLnBrk="0" hangingPunct="1">
                        <a:defRPr sz="1350" b="1" kern="1200">
                          <a:solidFill>
                            <a:schemeClr val="lt1"/>
                          </a:solidFill>
                          <a:latin typeface="Calibri Light" panose="020F0302020204030204"/>
                          <a:ea typeface="微软雅黑 Light" panose="020B0502040204020203" charset="-122"/>
                        </a:defRPr>
                      </a:lvl6pPr>
                      <a:lvl7pPr marL="2057400" algn="l" defTabSz="685800" rtl="0" eaLnBrk="1" latinLnBrk="0" hangingPunct="1">
                        <a:defRPr sz="1350" b="1" kern="1200">
                          <a:solidFill>
                            <a:schemeClr val="lt1"/>
                          </a:solidFill>
                          <a:latin typeface="Calibri Light" panose="020F0302020204030204"/>
                          <a:ea typeface="微软雅黑 Light" panose="020B0502040204020203" charset="-122"/>
                        </a:defRPr>
                      </a:lvl7pPr>
                      <a:lvl8pPr marL="2400300" algn="l" defTabSz="685800" rtl="0" eaLnBrk="1" latinLnBrk="0" hangingPunct="1">
                        <a:defRPr sz="1350" b="1" kern="1200">
                          <a:solidFill>
                            <a:schemeClr val="lt1"/>
                          </a:solidFill>
                          <a:latin typeface="Calibri Light" panose="020F0302020204030204"/>
                          <a:ea typeface="微软雅黑 Light" panose="020B0502040204020203" charset="-122"/>
                        </a:defRPr>
                      </a:lvl8pPr>
                      <a:lvl9pPr marL="2743200" algn="l" defTabSz="685800" rtl="0" eaLnBrk="1" latinLnBrk="0" hangingPunct="1">
                        <a:defRPr sz="1350" b="1" kern="1200">
                          <a:solidFill>
                            <a:schemeClr val="lt1"/>
                          </a:solidFill>
                          <a:latin typeface="Calibri Light" panose="020F0302020204030204"/>
                          <a:ea typeface="微软雅黑 Light" panose="020B0502040204020203" charset="-122"/>
                        </a:defRPr>
                      </a:lvl9pPr>
                    </a:lstStyle>
                    <a:p>
                      <a:pPr algn="ctr">
                        <a:lnSpc>
                          <a:spcPct val="150000"/>
                        </a:lnSpc>
                      </a:pPr>
                      <a:r>
                        <a:rPr kumimoji="0" lang="zh-CN" altLang="en-US" sz="1600" b="1" i="0" u="none" strike="noStrike" kern="1200" cap="none" spc="0" normalizeH="0" baseline="0" noProof="0" smtClean="0">
                          <a:ln>
                            <a:noFill/>
                          </a:ln>
                          <a:solidFill>
                            <a:schemeClr val="bg1"/>
                          </a:solidFill>
                          <a:effectLst/>
                          <a:uLnTx/>
                          <a:uFillTx/>
                          <a:latin typeface="+mn-lt"/>
                          <a:ea typeface="微软雅黑" panose="020B0503020204020204" charset="-122"/>
                          <a:cs typeface="Arial" panose="020B0604020202020204" pitchFamily="34" charset="0"/>
                          <a:sym typeface="Arial" panose="020B0604020202020204" pitchFamily="34" charset="0"/>
                        </a:rPr>
                        <a:t>业务切入点</a:t>
                      </a:r>
                      <a:r>
                        <a:rPr kumimoji="0" lang="en-US" altLang="zh-CN" sz="1600" b="1" i="0" u="none" strike="noStrike" kern="1200" cap="none" spc="0" normalizeH="0" baseline="0" noProof="0" smtClean="0">
                          <a:ln>
                            <a:noFill/>
                          </a:ln>
                          <a:solidFill>
                            <a:schemeClr val="bg1"/>
                          </a:solidFill>
                          <a:effectLst/>
                          <a:uLnTx/>
                          <a:uFillTx/>
                          <a:latin typeface="+mn-lt"/>
                          <a:ea typeface="微软雅黑" panose="020B0503020204020204" charset="-122"/>
                          <a:cs typeface="Arial" panose="020B0604020202020204" pitchFamily="34" charset="0"/>
                          <a:sym typeface="Arial" panose="020B0604020202020204" pitchFamily="34" charset="0"/>
                        </a:rPr>
                        <a:t> </a:t>
                      </a:r>
                      <a:endParaRPr lang="zh-CN" altLang="en-US" sz="1600" b="1">
                        <a:solidFill>
                          <a:schemeClr val="bg1"/>
                        </a:solidFill>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solidFill>
                      <a:srgbClr val="C51729"/>
                    </a:solidFill>
                  </a:tcPr>
                </a:tc>
                <a:tc>
                  <a:txBody>
                    <a:bodyPr/>
                    <a:lstStyle>
                      <a:lvl1pPr marL="0" algn="l" defTabSz="685800" rtl="0" eaLnBrk="1" latinLnBrk="0" hangingPunct="1">
                        <a:defRPr sz="1350" b="1" kern="1200">
                          <a:solidFill>
                            <a:schemeClr val="lt1"/>
                          </a:solidFill>
                          <a:latin typeface="Calibri Light" panose="020F0302020204030204"/>
                          <a:ea typeface="微软雅黑 Light" panose="020B0502040204020203" charset="-122"/>
                        </a:defRPr>
                      </a:lvl1pPr>
                      <a:lvl2pPr marL="342900" algn="l" defTabSz="685800" rtl="0" eaLnBrk="1" latinLnBrk="0" hangingPunct="1">
                        <a:defRPr sz="1350" b="1" kern="1200">
                          <a:solidFill>
                            <a:schemeClr val="lt1"/>
                          </a:solidFill>
                          <a:latin typeface="Calibri Light" panose="020F0302020204030204"/>
                          <a:ea typeface="微软雅黑 Light" panose="020B0502040204020203" charset="-122"/>
                        </a:defRPr>
                      </a:lvl2pPr>
                      <a:lvl3pPr marL="685800" algn="l" defTabSz="685800" rtl="0" eaLnBrk="1" latinLnBrk="0" hangingPunct="1">
                        <a:defRPr sz="1350" b="1" kern="1200">
                          <a:solidFill>
                            <a:schemeClr val="lt1"/>
                          </a:solidFill>
                          <a:latin typeface="Calibri Light" panose="020F0302020204030204"/>
                          <a:ea typeface="微软雅黑 Light" panose="020B0502040204020203" charset="-122"/>
                        </a:defRPr>
                      </a:lvl3pPr>
                      <a:lvl4pPr marL="1028700" algn="l" defTabSz="685800" rtl="0" eaLnBrk="1" latinLnBrk="0" hangingPunct="1">
                        <a:defRPr sz="1350" b="1" kern="1200">
                          <a:solidFill>
                            <a:schemeClr val="lt1"/>
                          </a:solidFill>
                          <a:latin typeface="Calibri Light" panose="020F0302020204030204"/>
                          <a:ea typeface="微软雅黑 Light" panose="020B0502040204020203" charset="-122"/>
                        </a:defRPr>
                      </a:lvl4pPr>
                      <a:lvl5pPr marL="1371600" algn="l" defTabSz="685800" rtl="0" eaLnBrk="1" latinLnBrk="0" hangingPunct="1">
                        <a:defRPr sz="1350" b="1" kern="1200">
                          <a:solidFill>
                            <a:schemeClr val="lt1"/>
                          </a:solidFill>
                          <a:latin typeface="Calibri Light" panose="020F0302020204030204"/>
                          <a:ea typeface="微软雅黑 Light" panose="020B0502040204020203" charset="-122"/>
                        </a:defRPr>
                      </a:lvl5pPr>
                      <a:lvl6pPr marL="1714500" algn="l" defTabSz="685800" rtl="0" eaLnBrk="1" latinLnBrk="0" hangingPunct="1">
                        <a:defRPr sz="1350" b="1" kern="1200">
                          <a:solidFill>
                            <a:schemeClr val="lt1"/>
                          </a:solidFill>
                          <a:latin typeface="Calibri Light" panose="020F0302020204030204"/>
                          <a:ea typeface="微软雅黑 Light" panose="020B0502040204020203" charset="-122"/>
                        </a:defRPr>
                      </a:lvl6pPr>
                      <a:lvl7pPr marL="2057400" algn="l" defTabSz="685800" rtl="0" eaLnBrk="1" latinLnBrk="0" hangingPunct="1">
                        <a:defRPr sz="1350" b="1" kern="1200">
                          <a:solidFill>
                            <a:schemeClr val="lt1"/>
                          </a:solidFill>
                          <a:latin typeface="Calibri Light" panose="020F0302020204030204"/>
                          <a:ea typeface="微软雅黑 Light" panose="020B0502040204020203" charset="-122"/>
                        </a:defRPr>
                      </a:lvl7pPr>
                      <a:lvl8pPr marL="2400300" algn="l" defTabSz="685800" rtl="0" eaLnBrk="1" latinLnBrk="0" hangingPunct="1">
                        <a:defRPr sz="1350" b="1" kern="1200">
                          <a:solidFill>
                            <a:schemeClr val="lt1"/>
                          </a:solidFill>
                          <a:latin typeface="Calibri Light" panose="020F0302020204030204"/>
                          <a:ea typeface="微软雅黑 Light" panose="020B0502040204020203" charset="-122"/>
                        </a:defRPr>
                      </a:lvl8pPr>
                      <a:lvl9pPr marL="2743200" algn="l" defTabSz="685800" rtl="0" eaLnBrk="1" latinLnBrk="0" hangingPunct="1">
                        <a:defRPr sz="1350" b="1" kern="1200">
                          <a:solidFill>
                            <a:schemeClr val="lt1"/>
                          </a:solidFill>
                          <a:latin typeface="Calibri Light" panose="020F0302020204030204"/>
                          <a:ea typeface="微软雅黑 Light" panose="020B0502040204020203" charset="-122"/>
                        </a:defRPr>
                      </a:lvl9pPr>
                    </a:lstStyle>
                    <a:p>
                      <a:pPr algn="ctr">
                        <a:lnSpc>
                          <a:spcPct val="150000"/>
                        </a:lnSpc>
                      </a:pPr>
                      <a:r>
                        <a:rPr lang="zh-CN" altLang="en-US" sz="1600" b="1" kern="1200" smtClean="0">
                          <a:solidFill>
                            <a:schemeClr val="bg1"/>
                          </a:solidFill>
                          <a:latin typeface="+mn-lt"/>
                          <a:ea typeface="微软雅黑" panose="020B0503020204020204" charset="-122"/>
                          <a:cs typeface="Arial" panose="020B0604020202020204" pitchFamily="34" charset="0"/>
                          <a:sym typeface="Arial" panose="020B0604020202020204" pitchFamily="34" charset="0"/>
                        </a:rPr>
                        <a:t>产品特性</a:t>
                      </a:r>
                      <a:r>
                        <a:rPr lang="en-US" altLang="zh-CN" sz="1600" b="1" kern="1200" smtClean="0">
                          <a:solidFill>
                            <a:schemeClr val="bg1"/>
                          </a:solidFill>
                          <a:latin typeface="+mn-lt"/>
                          <a:ea typeface="微软雅黑" panose="020B0503020204020204" charset="-122"/>
                          <a:cs typeface="Arial" panose="020B0604020202020204" pitchFamily="34" charset="0"/>
                          <a:sym typeface="Arial" panose="020B0604020202020204" pitchFamily="34" charset="0"/>
                        </a:rPr>
                        <a:t> </a:t>
                      </a:r>
                      <a:endParaRPr lang="zh-CN" altLang="en-US" sz="1600" b="1">
                        <a:solidFill>
                          <a:schemeClr val="bg1"/>
                        </a:solidFill>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solidFill>
                      <a:srgbClr val="C51729"/>
                    </a:solidFill>
                  </a:tcPr>
                </a:tc>
                <a:tc>
                  <a:txBody>
                    <a:bodyPr/>
                    <a:lstStyle>
                      <a:lvl1pPr marL="0" algn="l" defTabSz="685800" rtl="0" eaLnBrk="1" latinLnBrk="0" hangingPunct="1">
                        <a:defRPr sz="1350" b="1" kern="1200">
                          <a:solidFill>
                            <a:schemeClr val="lt1"/>
                          </a:solidFill>
                          <a:latin typeface="Calibri Light" panose="020F0302020204030204"/>
                          <a:ea typeface="微软雅黑 Light" panose="020B0502040204020203" charset="-122"/>
                        </a:defRPr>
                      </a:lvl1pPr>
                      <a:lvl2pPr marL="342900" algn="l" defTabSz="685800" rtl="0" eaLnBrk="1" latinLnBrk="0" hangingPunct="1">
                        <a:defRPr sz="1350" b="1" kern="1200">
                          <a:solidFill>
                            <a:schemeClr val="lt1"/>
                          </a:solidFill>
                          <a:latin typeface="Calibri Light" panose="020F0302020204030204"/>
                          <a:ea typeface="微软雅黑 Light" panose="020B0502040204020203" charset="-122"/>
                        </a:defRPr>
                      </a:lvl2pPr>
                      <a:lvl3pPr marL="685800" algn="l" defTabSz="685800" rtl="0" eaLnBrk="1" latinLnBrk="0" hangingPunct="1">
                        <a:defRPr sz="1350" b="1" kern="1200">
                          <a:solidFill>
                            <a:schemeClr val="lt1"/>
                          </a:solidFill>
                          <a:latin typeface="Calibri Light" panose="020F0302020204030204"/>
                          <a:ea typeface="微软雅黑 Light" panose="020B0502040204020203" charset="-122"/>
                        </a:defRPr>
                      </a:lvl3pPr>
                      <a:lvl4pPr marL="1028700" algn="l" defTabSz="685800" rtl="0" eaLnBrk="1" latinLnBrk="0" hangingPunct="1">
                        <a:defRPr sz="1350" b="1" kern="1200">
                          <a:solidFill>
                            <a:schemeClr val="lt1"/>
                          </a:solidFill>
                          <a:latin typeface="Calibri Light" panose="020F0302020204030204"/>
                          <a:ea typeface="微软雅黑 Light" panose="020B0502040204020203" charset="-122"/>
                        </a:defRPr>
                      </a:lvl4pPr>
                      <a:lvl5pPr marL="1371600" algn="l" defTabSz="685800" rtl="0" eaLnBrk="1" latinLnBrk="0" hangingPunct="1">
                        <a:defRPr sz="1350" b="1" kern="1200">
                          <a:solidFill>
                            <a:schemeClr val="lt1"/>
                          </a:solidFill>
                          <a:latin typeface="Calibri Light" panose="020F0302020204030204"/>
                          <a:ea typeface="微软雅黑 Light" panose="020B0502040204020203" charset="-122"/>
                        </a:defRPr>
                      </a:lvl5pPr>
                      <a:lvl6pPr marL="1714500" algn="l" defTabSz="685800" rtl="0" eaLnBrk="1" latinLnBrk="0" hangingPunct="1">
                        <a:defRPr sz="1350" b="1" kern="1200">
                          <a:solidFill>
                            <a:schemeClr val="lt1"/>
                          </a:solidFill>
                          <a:latin typeface="Calibri Light" panose="020F0302020204030204"/>
                          <a:ea typeface="微软雅黑 Light" panose="020B0502040204020203" charset="-122"/>
                        </a:defRPr>
                      </a:lvl6pPr>
                      <a:lvl7pPr marL="2057400" algn="l" defTabSz="685800" rtl="0" eaLnBrk="1" latinLnBrk="0" hangingPunct="1">
                        <a:defRPr sz="1350" b="1" kern="1200">
                          <a:solidFill>
                            <a:schemeClr val="lt1"/>
                          </a:solidFill>
                          <a:latin typeface="Calibri Light" panose="020F0302020204030204"/>
                          <a:ea typeface="微软雅黑 Light" panose="020B0502040204020203" charset="-122"/>
                        </a:defRPr>
                      </a:lvl7pPr>
                      <a:lvl8pPr marL="2400300" algn="l" defTabSz="685800" rtl="0" eaLnBrk="1" latinLnBrk="0" hangingPunct="1">
                        <a:defRPr sz="1350" b="1" kern="1200">
                          <a:solidFill>
                            <a:schemeClr val="lt1"/>
                          </a:solidFill>
                          <a:latin typeface="Calibri Light" panose="020F0302020204030204"/>
                          <a:ea typeface="微软雅黑 Light" panose="020B0502040204020203" charset="-122"/>
                        </a:defRPr>
                      </a:lvl8pPr>
                      <a:lvl9pPr marL="2743200" algn="l" defTabSz="685800" rtl="0" eaLnBrk="1" latinLnBrk="0" hangingPunct="1">
                        <a:defRPr sz="1350" b="1" kern="1200">
                          <a:solidFill>
                            <a:schemeClr val="lt1"/>
                          </a:solidFill>
                          <a:latin typeface="Calibri Light" panose="020F0302020204030204"/>
                          <a:ea typeface="微软雅黑 Light" panose="020B0502040204020203" charset="-122"/>
                        </a:defRPr>
                      </a:lvl9pPr>
                    </a:lstStyle>
                    <a:p>
                      <a:pPr algn="ctr">
                        <a:lnSpc>
                          <a:spcPct val="150000"/>
                        </a:lnSpc>
                      </a:pPr>
                      <a:r>
                        <a:rPr lang="zh-CN" sz="1600" b="1">
                          <a:solidFill>
                            <a:schemeClr val="bg1"/>
                          </a:solidFill>
                          <a:latin typeface="+mj-ea"/>
                          <a:ea typeface="+mj-ea"/>
                        </a:rPr>
                        <a:t>运营方式</a:t>
                      </a:r>
                      <a:endParaRPr lang="zh-CN" sz="1600" b="1">
                        <a:solidFill>
                          <a:schemeClr val="bg1"/>
                        </a:solidFill>
                        <a:latin typeface="+mj-ea"/>
                        <a:ea typeface="+mj-ea"/>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solidFill>
                      <a:srgbClr val="C51729"/>
                    </a:solidFill>
                  </a:tcPr>
                </a:tc>
              </a:tr>
              <a:tr h="1402080">
                <a:tc>
                  <a:txBody>
                    <a:bodyPr/>
                    <a:lstStyle>
                      <a:lvl1pPr marL="0" algn="l" defTabSz="685800" rtl="0" eaLnBrk="1" latinLnBrk="0" hangingPunct="1">
                        <a:defRPr sz="1350" kern="1200">
                          <a:solidFill>
                            <a:schemeClr val="dk1"/>
                          </a:solidFill>
                          <a:latin typeface="Calibri Light" panose="020F0302020204030204"/>
                          <a:ea typeface="微软雅黑 Light" panose="020B0502040204020203" charset="-122"/>
                        </a:defRPr>
                      </a:lvl1pPr>
                      <a:lvl2pPr marL="342900" algn="l" defTabSz="685800" rtl="0" eaLnBrk="1" latinLnBrk="0" hangingPunct="1">
                        <a:defRPr sz="1350" kern="1200">
                          <a:solidFill>
                            <a:schemeClr val="dk1"/>
                          </a:solidFill>
                          <a:latin typeface="Calibri Light" panose="020F0302020204030204"/>
                          <a:ea typeface="微软雅黑 Light" panose="020B0502040204020203" charset="-122"/>
                        </a:defRPr>
                      </a:lvl2pPr>
                      <a:lvl3pPr marL="685800" algn="l" defTabSz="685800" rtl="0" eaLnBrk="1" latinLnBrk="0" hangingPunct="1">
                        <a:defRPr sz="1350" kern="1200">
                          <a:solidFill>
                            <a:schemeClr val="dk1"/>
                          </a:solidFill>
                          <a:latin typeface="Calibri Light" panose="020F0302020204030204"/>
                          <a:ea typeface="微软雅黑 Light" panose="020B0502040204020203" charset="-122"/>
                        </a:defRPr>
                      </a:lvl3pPr>
                      <a:lvl4pPr marL="1028700" algn="l" defTabSz="685800" rtl="0" eaLnBrk="1" latinLnBrk="0" hangingPunct="1">
                        <a:defRPr sz="1350" kern="1200">
                          <a:solidFill>
                            <a:schemeClr val="dk1"/>
                          </a:solidFill>
                          <a:latin typeface="Calibri Light" panose="020F0302020204030204"/>
                          <a:ea typeface="微软雅黑 Light" panose="020B0502040204020203" charset="-122"/>
                        </a:defRPr>
                      </a:lvl4pPr>
                      <a:lvl5pPr marL="1371600" algn="l" defTabSz="685800" rtl="0" eaLnBrk="1" latinLnBrk="0" hangingPunct="1">
                        <a:defRPr sz="1350" kern="1200">
                          <a:solidFill>
                            <a:schemeClr val="dk1"/>
                          </a:solidFill>
                          <a:latin typeface="Calibri Light" panose="020F0302020204030204"/>
                          <a:ea typeface="微软雅黑 Light" panose="020B0502040204020203" charset="-122"/>
                        </a:defRPr>
                      </a:lvl5pPr>
                      <a:lvl6pPr marL="1714500" algn="l" defTabSz="685800" rtl="0" eaLnBrk="1" latinLnBrk="0" hangingPunct="1">
                        <a:defRPr sz="1350" kern="1200">
                          <a:solidFill>
                            <a:schemeClr val="dk1"/>
                          </a:solidFill>
                          <a:latin typeface="Calibri Light" panose="020F0302020204030204"/>
                          <a:ea typeface="微软雅黑 Light" panose="020B0502040204020203" charset="-122"/>
                        </a:defRPr>
                      </a:lvl6pPr>
                      <a:lvl7pPr marL="2057400" algn="l" defTabSz="685800" rtl="0" eaLnBrk="1" latinLnBrk="0" hangingPunct="1">
                        <a:defRPr sz="1350" kern="1200">
                          <a:solidFill>
                            <a:schemeClr val="dk1"/>
                          </a:solidFill>
                          <a:latin typeface="Calibri Light" panose="020F0302020204030204"/>
                          <a:ea typeface="微软雅黑 Light" panose="020B0502040204020203" charset="-122"/>
                        </a:defRPr>
                      </a:lvl7pPr>
                      <a:lvl8pPr marL="2400300" algn="l" defTabSz="685800" rtl="0" eaLnBrk="1" latinLnBrk="0" hangingPunct="1">
                        <a:defRPr sz="1350" kern="1200">
                          <a:solidFill>
                            <a:schemeClr val="dk1"/>
                          </a:solidFill>
                          <a:latin typeface="Calibri Light" panose="020F0302020204030204"/>
                          <a:ea typeface="微软雅黑 Light" panose="020B0502040204020203" charset="-122"/>
                        </a:defRPr>
                      </a:lvl8pPr>
                      <a:lvl9pPr marL="2743200" algn="l" defTabSz="685800" rtl="0" eaLnBrk="1" latinLnBrk="0" hangingPunct="1">
                        <a:defRPr sz="1350" kern="1200">
                          <a:solidFill>
                            <a:schemeClr val="dk1"/>
                          </a:solidFill>
                          <a:latin typeface="Calibri Light" panose="020F0302020204030204"/>
                          <a:ea typeface="微软雅黑 Light" panose="020B0502040204020203" charset="-122"/>
                        </a:defRPr>
                      </a:lvl9pPr>
                    </a:lstStyle>
                    <a:p>
                      <a:pPr algn="ctr" fontAlgn="auto">
                        <a:lnSpc>
                          <a:spcPct val="100000"/>
                        </a:lnSpc>
                      </a:pPr>
                      <a:r>
                        <a:rPr lang="zh-CN" sz="1400" smtClean="0">
                          <a:solidFill>
                            <a:srgbClr val="613620"/>
                          </a:solidFill>
                        </a:rPr>
                        <a:t>其它竞品</a:t>
                      </a:r>
                      <a:endParaRPr lang="zh-CN" sz="1400">
                        <a:solidFill>
                          <a:srgbClr val="613620"/>
                        </a:solidFill>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dk1"/>
                          </a:solidFill>
                          <a:latin typeface="Calibri Light" panose="020F0302020204030204"/>
                          <a:ea typeface="微软雅黑 Light" panose="020B0502040204020203" charset="-122"/>
                        </a:defRPr>
                      </a:lvl1pPr>
                      <a:lvl2pPr marL="342900" algn="l" defTabSz="685800" rtl="0" eaLnBrk="1" latinLnBrk="0" hangingPunct="1">
                        <a:defRPr sz="1350" kern="1200">
                          <a:solidFill>
                            <a:schemeClr val="dk1"/>
                          </a:solidFill>
                          <a:latin typeface="Calibri Light" panose="020F0302020204030204"/>
                          <a:ea typeface="微软雅黑 Light" panose="020B0502040204020203" charset="-122"/>
                        </a:defRPr>
                      </a:lvl2pPr>
                      <a:lvl3pPr marL="685800" algn="l" defTabSz="685800" rtl="0" eaLnBrk="1" latinLnBrk="0" hangingPunct="1">
                        <a:defRPr sz="1350" kern="1200">
                          <a:solidFill>
                            <a:schemeClr val="dk1"/>
                          </a:solidFill>
                          <a:latin typeface="Calibri Light" panose="020F0302020204030204"/>
                          <a:ea typeface="微软雅黑 Light" panose="020B0502040204020203" charset="-122"/>
                        </a:defRPr>
                      </a:lvl3pPr>
                      <a:lvl4pPr marL="1028700" algn="l" defTabSz="685800" rtl="0" eaLnBrk="1" latinLnBrk="0" hangingPunct="1">
                        <a:defRPr sz="1350" kern="1200">
                          <a:solidFill>
                            <a:schemeClr val="dk1"/>
                          </a:solidFill>
                          <a:latin typeface="Calibri Light" panose="020F0302020204030204"/>
                          <a:ea typeface="微软雅黑 Light" panose="020B0502040204020203" charset="-122"/>
                        </a:defRPr>
                      </a:lvl4pPr>
                      <a:lvl5pPr marL="1371600" algn="l" defTabSz="685800" rtl="0" eaLnBrk="1" latinLnBrk="0" hangingPunct="1">
                        <a:defRPr sz="1350" kern="1200">
                          <a:solidFill>
                            <a:schemeClr val="dk1"/>
                          </a:solidFill>
                          <a:latin typeface="Calibri Light" panose="020F0302020204030204"/>
                          <a:ea typeface="微软雅黑 Light" panose="020B0502040204020203" charset="-122"/>
                        </a:defRPr>
                      </a:lvl5pPr>
                      <a:lvl6pPr marL="1714500" algn="l" defTabSz="685800" rtl="0" eaLnBrk="1" latinLnBrk="0" hangingPunct="1">
                        <a:defRPr sz="1350" kern="1200">
                          <a:solidFill>
                            <a:schemeClr val="dk1"/>
                          </a:solidFill>
                          <a:latin typeface="Calibri Light" panose="020F0302020204030204"/>
                          <a:ea typeface="微软雅黑 Light" panose="020B0502040204020203" charset="-122"/>
                        </a:defRPr>
                      </a:lvl6pPr>
                      <a:lvl7pPr marL="2057400" algn="l" defTabSz="685800" rtl="0" eaLnBrk="1" latinLnBrk="0" hangingPunct="1">
                        <a:defRPr sz="1350" kern="1200">
                          <a:solidFill>
                            <a:schemeClr val="dk1"/>
                          </a:solidFill>
                          <a:latin typeface="Calibri Light" panose="020F0302020204030204"/>
                          <a:ea typeface="微软雅黑 Light" panose="020B0502040204020203" charset="-122"/>
                        </a:defRPr>
                      </a:lvl7pPr>
                      <a:lvl8pPr marL="2400300" algn="l" defTabSz="685800" rtl="0" eaLnBrk="1" latinLnBrk="0" hangingPunct="1">
                        <a:defRPr sz="1350" kern="1200">
                          <a:solidFill>
                            <a:schemeClr val="dk1"/>
                          </a:solidFill>
                          <a:latin typeface="Calibri Light" panose="020F0302020204030204"/>
                          <a:ea typeface="微软雅黑 Light" panose="020B0502040204020203" charset="-122"/>
                        </a:defRPr>
                      </a:lvl8pPr>
                      <a:lvl9pPr marL="2743200" algn="l" defTabSz="685800" rtl="0" eaLnBrk="1" latinLnBrk="0" hangingPunct="1">
                        <a:defRPr sz="1350" kern="1200">
                          <a:solidFill>
                            <a:schemeClr val="dk1"/>
                          </a:solidFill>
                          <a:latin typeface="Calibri Light" panose="020F0302020204030204"/>
                          <a:ea typeface="微软雅黑 Light" panose="020B0502040204020203" charset="-122"/>
                        </a:defRPr>
                      </a:lvl9pPr>
                    </a:lstStyle>
                    <a:p>
                      <a:pPr algn="l" fontAlgn="auto">
                        <a:lnSpc>
                          <a:spcPct val="100000"/>
                        </a:lnSpc>
                      </a:pPr>
                      <a:r>
                        <a:rPr lang="zh-CN" sz="1400">
                          <a:solidFill>
                            <a:srgbClr val="613620"/>
                          </a:solidFill>
                        </a:rPr>
                        <a:t>多数是直接面向终端企业，功能大而全，但是没有充分考虑代帐公司的业务需要；</a:t>
                      </a:r>
                      <a:endParaRPr lang="zh-CN" sz="1400">
                        <a:solidFill>
                          <a:srgbClr val="613620"/>
                        </a:solidFill>
                      </a:endParaRPr>
                    </a:p>
                    <a:p>
                      <a:pPr algn="l" fontAlgn="auto">
                        <a:lnSpc>
                          <a:spcPct val="100000"/>
                        </a:lnSpc>
                      </a:pPr>
                      <a:r>
                        <a:rPr lang="zh-CN" sz="1400">
                          <a:solidFill>
                            <a:srgbClr val="613620"/>
                          </a:solidFill>
                        </a:rPr>
                        <a:t>目前没有任何产品真正进入了安徽市场。</a:t>
                      </a:r>
                      <a:endParaRPr lang="zh-CN" sz="1400">
                        <a:solidFill>
                          <a:srgbClr val="613620"/>
                        </a:solidFill>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dk1"/>
                          </a:solidFill>
                          <a:latin typeface="Calibri Light" panose="020F0302020204030204"/>
                          <a:ea typeface="微软雅黑 Light" panose="020B0502040204020203" charset="-122"/>
                        </a:defRPr>
                      </a:lvl1pPr>
                      <a:lvl2pPr marL="342900" algn="l" defTabSz="685800" rtl="0" eaLnBrk="1" latinLnBrk="0" hangingPunct="1">
                        <a:defRPr sz="1350" kern="1200">
                          <a:solidFill>
                            <a:schemeClr val="dk1"/>
                          </a:solidFill>
                          <a:latin typeface="Calibri Light" panose="020F0302020204030204"/>
                          <a:ea typeface="微软雅黑 Light" panose="020B0502040204020203" charset="-122"/>
                        </a:defRPr>
                      </a:lvl2pPr>
                      <a:lvl3pPr marL="685800" algn="l" defTabSz="685800" rtl="0" eaLnBrk="1" latinLnBrk="0" hangingPunct="1">
                        <a:defRPr sz="1350" kern="1200">
                          <a:solidFill>
                            <a:schemeClr val="dk1"/>
                          </a:solidFill>
                          <a:latin typeface="Calibri Light" panose="020F0302020204030204"/>
                          <a:ea typeface="微软雅黑 Light" panose="020B0502040204020203" charset="-122"/>
                        </a:defRPr>
                      </a:lvl3pPr>
                      <a:lvl4pPr marL="1028700" algn="l" defTabSz="685800" rtl="0" eaLnBrk="1" latinLnBrk="0" hangingPunct="1">
                        <a:defRPr sz="1350" kern="1200">
                          <a:solidFill>
                            <a:schemeClr val="dk1"/>
                          </a:solidFill>
                          <a:latin typeface="Calibri Light" panose="020F0302020204030204"/>
                          <a:ea typeface="微软雅黑 Light" panose="020B0502040204020203" charset="-122"/>
                        </a:defRPr>
                      </a:lvl4pPr>
                      <a:lvl5pPr marL="1371600" algn="l" defTabSz="685800" rtl="0" eaLnBrk="1" latinLnBrk="0" hangingPunct="1">
                        <a:defRPr sz="1350" kern="1200">
                          <a:solidFill>
                            <a:schemeClr val="dk1"/>
                          </a:solidFill>
                          <a:latin typeface="Calibri Light" panose="020F0302020204030204"/>
                          <a:ea typeface="微软雅黑 Light" panose="020B0502040204020203" charset="-122"/>
                        </a:defRPr>
                      </a:lvl5pPr>
                      <a:lvl6pPr marL="1714500" algn="l" defTabSz="685800" rtl="0" eaLnBrk="1" latinLnBrk="0" hangingPunct="1">
                        <a:defRPr sz="1350" kern="1200">
                          <a:solidFill>
                            <a:schemeClr val="dk1"/>
                          </a:solidFill>
                          <a:latin typeface="Calibri Light" panose="020F0302020204030204"/>
                          <a:ea typeface="微软雅黑 Light" panose="020B0502040204020203" charset="-122"/>
                        </a:defRPr>
                      </a:lvl6pPr>
                      <a:lvl7pPr marL="2057400" algn="l" defTabSz="685800" rtl="0" eaLnBrk="1" latinLnBrk="0" hangingPunct="1">
                        <a:defRPr sz="1350" kern="1200">
                          <a:solidFill>
                            <a:schemeClr val="dk1"/>
                          </a:solidFill>
                          <a:latin typeface="Calibri Light" panose="020F0302020204030204"/>
                          <a:ea typeface="微软雅黑 Light" panose="020B0502040204020203" charset="-122"/>
                        </a:defRPr>
                      </a:lvl7pPr>
                      <a:lvl8pPr marL="2400300" algn="l" defTabSz="685800" rtl="0" eaLnBrk="1" latinLnBrk="0" hangingPunct="1">
                        <a:defRPr sz="1350" kern="1200">
                          <a:solidFill>
                            <a:schemeClr val="dk1"/>
                          </a:solidFill>
                          <a:latin typeface="Calibri Light" panose="020F0302020204030204"/>
                          <a:ea typeface="微软雅黑 Light" panose="020B0502040204020203" charset="-122"/>
                        </a:defRPr>
                      </a:lvl8pPr>
                      <a:lvl9pPr marL="2743200" algn="l" defTabSz="685800" rtl="0" eaLnBrk="1" latinLnBrk="0" hangingPunct="1">
                        <a:defRPr sz="1350" kern="1200">
                          <a:solidFill>
                            <a:schemeClr val="dk1"/>
                          </a:solidFill>
                          <a:latin typeface="Calibri Light" panose="020F0302020204030204"/>
                          <a:ea typeface="微软雅黑 Light" panose="020B0502040204020203" charset="-122"/>
                        </a:defRPr>
                      </a:lvl9pPr>
                    </a:lstStyle>
                    <a:p>
                      <a:pPr algn="l" fontAlgn="auto">
                        <a:lnSpc>
                          <a:spcPct val="100000"/>
                        </a:lnSpc>
                      </a:pPr>
                      <a:r>
                        <a:rPr lang="zh-CN" sz="1400" smtClean="0">
                          <a:solidFill>
                            <a:srgbClr val="613620"/>
                          </a:solidFill>
                        </a:rPr>
                        <a:t>不具备自动报税的能力，也不具备将报税数据处理成账务数据的能力；</a:t>
                      </a:r>
                      <a:endParaRPr lang="zh-CN" sz="1400" smtClean="0">
                        <a:solidFill>
                          <a:srgbClr val="613620"/>
                        </a:solidFill>
                      </a:endParaRPr>
                    </a:p>
                    <a:p>
                      <a:pPr algn="l" fontAlgn="auto">
                        <a:lnSpc>
                          <a:spcPct val="100000"/>
                        </a:lnSpc>
                      </a:pPr>
                      <a:r>
                        <a:rPr lang="zh-CN" sz="1400" smtClean="0">
                          <a:solidFill>
                            <a:srgbClr val="613620"/>
                          </a:solidFill>
                        </a:rPr>
                        <a:t>功能模块间完全隔离，数据无法互相双向验证。</a:t>
                      </a:r>
                      <a:endParaRPr lang="zh-CN" sz="1400">
                        <a:solidFill>
                          <a:srgbClr val="613620"/>
                        </a:solidFill>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dk1"/>
                          </a:solidFill>
                          <a:latin typeface="Calibri Light" panose="020F0302020204030204"/>
                          <a:ea typeface="微软雅黑 Light" panose="020B0502040204020203" charset="-122"/>
                        </a:defRPr>
                      </a:lvl1pPr>
                      <a:lvl2pPr marL="342900" algn="l" defTabSz="685800" rtl="0" eaLnBrk="1" latinLnBrk="0" hangingPunct="1">
                        <a:defRPr sz="1350" kern="1200">
                          <a:solidFill>
                            <a:schemeClr val="dk1"/>
                          </a:solidFill>
                          <a:latin typeface="Calibri Light" panose="020F0302020204030204"/>
                          <a:ea typeface="微软雅黑 Light" panose="020B0502040204020203" charset="-122"/>
                        </a:defRPr>
                      </a:lvl2pPr>
                      <a:lvl3pPr marL="685800" algn="l" defTabSz="685800" rtl="0" eaLnBrk="1" latinLnBrk="0" hangingPunct="1">
                        <a:defRPr sz="1350" kern="1200">
                          <a:solidFill>
                            <a:schemeClr val="dk1"/>
                          </a:solidFill>
                          <a:latin typeface="Calibri Light" panose="020F0302020204030204"/>
                          <a:ea typeface="微软雅黑 Light" panose="020B0502040204020203" charset="-122"/>
                        </a:defRPr>
                      </a:lvl3pPr>
                      <a:lvl4pPr marL="1028700" algn="l" defTabSz="685800" rtl="0" eaLnBrk="1" latinLnBrk="0" hangingPunct="1">
                        <a:defRPr sz="1350" kern="1200">
                          <a:solidFill>
                            <a:schemeClr val="dk1"/>
                          </a:solidFill>
                          <a:latin typeface="Calibri Light" panose="020F0302020204030204"/>
                          <a:ea typeface="微软雅黑 Light" panose="020B0502040204020203" charset="-122"/>
                        </a:defRPr>
                      </a:lvl4pPr>
                      <a:lvl5pPr marL="1371600" algn="l" defTabSz="685800" rtl="0" eaLnBrk="1" latinLnBrk="0" hangingPunct="1">
                        <a:defRPr sz="1350" kern="1200">
                          <a:solidFill>
                            <a:schemeClr val="dk1"/>
                          </a:solidFill>
                          <a:latin typeface="Calibri Light" panose="020F0302020204030204"/>
                          <a:ea typeface="微软雅黑 Light" panose="020B0502040204020203" charset="-122"/>
                        </a:defRPr>
                      </a:lvl5pPr>
                      <a:lvl6pPr marL="1714500" algn="l" defTabSz="685800" rtl="0" eaLnBrk="1" latinLnBrk="0" hangingPunct="1">
                        <a:defRPr sz="1350" kern="1200">
                          <a:solidFill>
                            <a:schemeClr val="dk1"/>
                          </a:solidFill>
                          <a:latin typeface="Calibri Light" panose="020F0302020204030204"/>
                          <a:ea typeface="微软雅黑 Light" panose="020B0502040204020203" charset="-122"/>
                        </a:defRPr>
                      </a:lvl6pPr>
                      <a:lvl7pPr marL="2057400" algn="l" defTabSz="685800" rtl="0" eaLnBrk="1" latinLnBrk="0" hangingPunct="1">
                        <a:defRPr sz="1350" kern="1200">
                          <a:solidFill>
                            <a:schemeClr val="dk1"/>
                          </a:solidFill>
                          <a:latin typeface="Calibri Light" panose="020F0302020204030204"/>
                          <a:ea typeface="微软雅黑 Light" panose="020B0502040204020203" charset="-122"/>
                        </a:defRPr>
                      </a:lvl7pPr>
                      <a:lvl8pPr marL="2400300" algn="l" defTabSz="685800" rtl="0" eaLnBrk="1" latinLnBrk="0" hangingPunct="1">
                        <a:defRPr sz="1350" kern="1200">
                          <a:solidFill>
                            <a:schemeClr val="dk1"/>
                          </a:solidFill>
                          <a:latin typeface="Calibri Light" panose="020F0302020204030204"/>
                          <a:ea typeface="微软雅黑 Light" panose="020B0502040204020203" charset="-122"/>
                        </a:defRPr>
                      </a:lvl8pPr>
                      <a:lvl9pPr marL="2743200" algn="l" defTabSz="685800" rtl="0" eaLnBrk="1" latinLnBrk="0" hangingPunct="1">
                        <a:defRPr sz="1350" kern="1200">
                          <a:solidFill>
                            <a:schemeClr val="dk1"/>
                          </a:solidFill>
                          <a:latin typeface="Calibri Light" panose="020F0302020204030204"/>
                          <a:ea typeface="微软雅黑 Light" panose="020B0502040204020203" charset="-122"/>
                        </a:defRPr>
                      </a:lvl9pPr>
                    </a:lstStyle>
                    <a:p>
                      <a:pPr algn="l" fontAlgn="auto">
                        <a:lnSpc>
                          <a:spcPct val="100000"/>
                        </a:lnSpc>
                      </a:pPr>
                      <a:r>
                        <a:rPr lang="zh-CN" sz="1400">
                          <a:solidFill>
                            <a:srgbClr val="613620"/>
                          </a:solidFill>
                        </a:rPr>
                        <a:t>盈利方式包括按照包年包月或者用户数的方式打包售卖，一次性价格较高，从几千元到上万不等；</a:t>
                      </a:r>
                      <a:endParaRPr lang="zh-CN" sz="1400">
                        <a:solidFill>
                          <a:srgbClr val="613620"/>
                        </a:solidFill>
                      </a:endParaRPr>
                    </a:p>
                    <a:p>
                      <a:pPr algn="l" fontAlgn="auto">
                        <a:lnSpc>
                          <a:spcPct val="100000"/>
                        </a:lnSpc>
                      </a:pPr>
                      <a:r>
                        <a:rPr lang="zh-CN" sz="1400">
                          <a:solidFill>
                            <a:srgbClr val="613620"/>
                          </a:solidFill>
                        </a:rPr>
                        <a:t>还有的产品是通过售卖财务课程来盈利。</a:t>
                      </a:r>
                      <a:endParaRPr lang="zh-CN" sz="1400">
                        <a:solidFill>
                          <a:srgbClr val="613620"/>
                        </a:solidFill>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noFill/>
                  </a:tcPr>
                </a:tc>
              </a:tr>
              <a:tr h="521970">
                <a:tc>
                  <a:txBody>
                    <a:bodyPr/>
                    <a:lstStyle>
                      <a:lvl1pPr marL="0" algn="l" defTabSz="685800" rtl="0" eaLnBrk="1" latinLnBrk="0" hangingPunct="1">
                        <a:defRPr sz="1350" kern="1200">
                          <a:solidFill>
                            <a:schemeClr val="dk1"/>
                          </a:solidFill>
                          <a:latin typeface="Calibri Light" panose="020F0302020204030204"/>
                          <a:ea typeface="微软雅黑 Light" panose="020B0502040204020203" charset="-122"/>
                        </a:defRPr>
                      </a:lvl1pPr>
                      <a:lvl2pPr marL="342900" algn="l" defTabSz="685800" rtl="0" eaLnBrk="1" latinLnBrk="0" hangingPunct="1">
                        <a:defRPr sz="1350" kern="1200">
                          <a:solidFill>
                            <a:schemeClr val="dk1"/>
                          </a:solidFill>
                          <a:latin typeface="Calibri Light" panose="020F0302020204030204"/>
                          <a:ea typeface="微软雅黑 Light" panose="020B0502040204020203" charset="-122"/>
                        </a:defRPr>
                      </a:lvl2pPr>
                      <a:lvl3pPr marL="685800" algn="l" defTabSz="685800" rtl="0" eaLnBrk="1" latinLnBrk="0" hangingPunct="1">
                        <a:defRPr sz="1350" kern="1200">
                          <a:solidFill>
                            <a:schemeClr val="dk1"/>
                          </a:solidFill>
                          <a:latin typeface="Calibri Light" panose="020F0302020204030204"/>
                          <a:ea typeface="微软雅黑 Light" panose="020B0502040204020203" charset="-122"/>
                        </a:defRPr>
                      </a:lvl3pPr>
                      <a:lvl4pPr marL="1028700" algn="l" defTabSz="685800" rtl="0" eaLnBrk="1" latinLnBrk="0" hangingPunct="1">
                        <a:defRPr sz="1350" kern="1200">
                          <a:solidFill>
                            <a:schemeClr val="dk1"/>
                          </a:solidFill>
                          <a:latin typeface="Calibri Light" panose="020F0302020204030204"/>
                          <a:ea typeface="微软雅黑 Light" panose="020B0502040204020203" charset="-122"/>
                        </a:defRPr>
                      </a:lvl4pPr>
                      <a:lvl5pPr marL="1371600" algn="l" defTabSz="685800" rtl="0" eaLnBrk="1" latinLnBrk="0" hangingPunct="1">
                        <a:defRPr sz="1350" kern="1200">
                          <a:solidFill>
                            <a:schemeClr val="dk1"/>
                          </a:solidFill>
                          <a:latin typeface="Calibri Light" panose="020F0302020204030204"/>
                          <a:ea typeface="微软雅黑 Light" panose="020B0502040204020203" charset="-122"/>
                        </a:defRPr>
                      </a:lvl5pPr>
                      <a:lvl6pPr marL="1714500" algn="l" defTabSz="685800" rtl="0" eaLnBrk="1" latinLnBrk="0" hangingPunct="1">
                        <a:defRPr sz="1350" kern="1200">
                          <a:solidFill>
                            <a:schemeClr val="dk1"/>
                          </a:solidFill>
                          <a:latin typeface="Calibri Light" panose="020F0302020204030204"/>
                          <a:ea typeface="微软雅黑 Light" panose="020B0502040204020203" charset="-122"/>
                        </a:defRPr>
                      </a:lvl6pPr>
                      <a:lvl7pPr marL="2057400" algn="l" defTabSz="685800" rtl="0" eaLnBrk="1" latinLnBrk="0" hangingPunct="1">
                        <a:defRPr sz="1350" kern="1200">
                          <a:solidFill>
                            <a:schemeClr val="dk1"/>
                          </a:solidFill>
                          <a:latin typeface="Calibri Light" panose="020F0302020204030204"/>
                          <a:ea typeface="微软雅黑 Light" panose="020B0502040204020203" charset="-122"/>
                        </a:defRPr>
                      </a:lvl7pPr>
                      <a:lvl8pPr marL="2400300" algn="l" defTabSz="685800" rtl="0" eaLnBrk="1" latinLnBrk="0" hangingPunct="1">
                        <a:defRPr sz="1350" kern="1200">
                          <a:solidFill>
                            <a:schemeClr val="dk1"/>
                          </a:solidFill>
                          <a:latin typeface="Calibri Light" panose="020F0302020204030204"/>
                          <a:ea typeface="微软雅黑 Light" panose="020B0502040204020203" charset="-122"/>
                        </a:defRPr>
                      </a:lvl8pPr>
                      <a:lvl9pPr marL="2743200" algn="l" defTabSz="685800" rtl="0" eaLnBrk="1" latinLnBrk="0" hangingPunct="1">
                        <a:defRPr sz="1350" kern="1200">
                          <a:solidFill>
                            <a:schemeClr val="dk1"/>
                          </a:solidFill>
                          <a:latin typeface="Calibri Light" panose="020F0302020204030204"/>
                          <a:ea typeface="微软雅黑 Light" panose="020B0502040204020203" charset="-122"/>
                        </a:defRPr>
                      </a:lvl9pPr>
                    </a:lstStyle>
                    <a:p>
                      <a:pPr algn="ctr" fontAlgn="auto">
                        <a:lnSpc>
                          <a:spcPct val="100000"/>
                        </a:lnSpc>
                      </a:pPr>
                      <a:r>
                        <a:rPr lang="zh-CN" sz="1400" smtClean="0">
                          <a:solidFill>
                            <a:srgbClr val="613620"/>
                          </a:solidFill>
                        </a:rPr>
                        <a:t>灵鹿财税</a:t>
                      </a:r>
                      <a:endParaRPr lang="zh-CN" sz="1400">
                        <a:solidFill>
                          <a:srgbClr val="613620"/>
                        </a:solidFill>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dk1"/>
                          </a:solidFill>
                          <a:latin typeface="Calibri Light" panose="020F0302020204030204"/>
                          <a:ea typeface="微软雅黑 Light" panose="020B0502040204020203" charset="-122"/>
                        </a:defRPr>
                      </a:lvl1pPr>
                      <a:lvl2pPr marL="342900" algn="l" defTabSz="685800" rtl="0" eaLnBrk="1" latinLnBrk="0" hangingPunct="1">
                        <a:defRPr sz="1350" kern="1200">
                          <a:solidFill>
                            <a:schemeClr val="dk1"/>
                          </a:solidFill>
                          <a:latin typeface="Calibri Light" panose="020F0302020204030204"/>
                          <a:ea typeface="微软雅黑 Light" panose="020B0502040204020203" charset="-122"/>
                        </a:defRPr>
                      </a:lvl2pPr>
                      <a:lvl3pPr marL="685800" algn="l" defTabSz="685800" rtl="0" eaLnBrk="1" latinLnBrk="0" hangingPunct="1">
                        <a:defRPr sz="1350" kern="1200">
                          <a:solidFill>
                            <a:schemeClr val="dk1"/>
                          </a:solidFill>
                          <a:latin typeface="Calibri Light" panose="020F0302020204030204"/>
                          <a:ea typeface="微软雅黑 Light" panose="020B0502040204020203" charset="-122"/>
                        </a:defRPr>
                      </a:lvl3pPr>
                      <a:lvl4pPr marL="1028700" algn="l" defTabSz="685800" rtl="0" eaLnBrk="1" latinLnBrk="0" hangingPunct="1">
                        <a:defRPr sz="1350" kern="1200">
                          <a:solidFill>
                            <a:schemeClr val="dk1"/>
                          </a:solidFill>
                          <a:latin typeface="Calibri Light" panose="020F0302020204030204"/>
                          <a:ea typeface="微软雅黑 Light" panose="020B0502040204020203" charset="-122"/>
                        </a:defRPr>
                      </a:lvl4pPr>
                      <a:lvl5pPr marL="1371600" algn="l" defTabSz="685800" rtl="0" eaLnBrk="1" latinLnBrk="0" hangingPunct="1">
                        <a:defRPr sz="1350" kern="1200">
                          <a:solidFill>
                            <a:schemeClr val="dk1"/>
                          </a:solidFill>
                          <a:latin typeface="Calibri Light" panose="020F0302020204030204"/>
                          <a:ea typeface="微软雅黑 Light" panose="020B0502040204020203" charset="-122"/>
                        </a:defRPr>
                      </a:lvl5pPr>
                      <a:lvl6pPr marL="1714500" algn="l" defTabSz="685800" rtl="0" eaLnBrk="1" latinLnBrk="0" hangingPunct="1">
                        <a:defRPr sz="1350" kern="1200">
                          <a:solidFill>
                            <a:schemeClr val="dk1"/>
                          </a:solidFill>
                          <a:latin typeface="Calibri Light" panose="020F0302020204030204"/>
                          <a:ea typeface="微软雅黑 Light" panose="020B0502040204020203" charset="-122"/>
                        </a:defRPr>
                      </a:lvl6pPr>
                      <a:lvl7pPr marL="2057400" algn="l" defTabSz="685800" rtl="0" eaLnBrk="1" latinLnBrk="0" hangingPunct="1">
                        <a:defRPr sz="1350" kern="1200">
                          <a:solidFill>
                            <a:schemeClr val="dk1"/>
                          </a:solidFill>
                          <a:latin typeface="Calibri Light" panose="020F0302020204030204"/>
                          <a:ea typeface="微软雅黑 Light" panose="020B0502040204020203" charset="-122"/>
                        </a:defRPr>
                      </a:lvl7pPr>
                      <a:lvl8pPr marL="2400300" algn="l" defTabSz="685800" rtl="0" eaLnBrk="1" latinLnBrk="0" hangingPunct="1">
                        <a:defRPr sz="1350" kern="1200">
                          <a:solidFill>
                            <a:schemeClr val="dk1"/>
                          </a:solidFill>
                          <a:latin typeface="Calibri Light" panose="020F0302020204030204"/>
                          <a:ea typeface="微软雅黑 Light" panose="020B0502040204020203" charset="-122"/>
                        </a:defRPr>
                      </a:lvl8pPr>
                      <a:lvl9pPr marL="2743200" algn="l" defTabSz="685800" rtl="0" eaLnBrk="1" latinLnBrk="0" hangingPunct="1">
                        <a:defRPr sz="1350" kern="1200">
                          <a:solidFill>
                            <a:schemeClr val="dk1"/>
                          </a:solidFill>
                          <a:latin typeface="Calibri Light" panose="020F0302020204030204"/>
                          <a:ea typeface="微软雅黑 Light" panose="020B0502040204020203" charset="-122"/>
                        </a:defRPr>
                      </a:lvl9pPr>
                    </a:lstStyle>
                    <a:p>
                      <a:pPr algn="l" fontAlgn="auto">
                        <a:lnSpc>
                          <a:spcPct val="100000"/>
                        </a:lnSpc>
                      </a:pPr>
                      <a:r>
                        <a:rPr lang="zh-CN" altLang="en-US" sz="1400">
                          <a:solidFill>
                            <a:srgbClr val="613620"/>
                          </a:solidFill>
                        </a:rPr>
                        <a:t>从代理公司角度切入，暂时不考虑直接向终端客户推广的方式；</a:t>
                      </a:r>
                      <a:endParaRPr lang="zh-CN" altLang="en-US" sz="1400">
                        <a:solidFill>
                          <a:srgbClr val="613620"/>
                        </a:solidFill>
                      </a:endParaRPr>
                    </a:p>
                    <a:p>
                      <a:pPr algn="l" fontAlgn="auto">
                        <a:lnSpc>
                          <a:spcPct val="100000"/>
                        </a:lnSpc>
                      </a:pPr>
                      <a:r>
                        <a:rPr lang="zh-CN" altLang="en-US" sz="1400">
                          <a:solidFill>
                            <a:srgbClr val="613620"/>
                          </a:solidFill>
                        </a:rPr>
                        <a:t>只瞄准安徽市场。</a:t>
                      </a:r>
                      <a:endParaRPr lang="zh-CN" altLang="en-US" sz="1400">
                        <a:solidFill>
                          <a:srgbClr val="613620"/>
                        </a:solidFill>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dk1"/>
                          </a:solidFill>
                          <a:latin typeface="Calibri Light" panose="020F0302020204030204"/>
                          <a:ea typeface="微软雅黑 Light" panose="020B0502040204020203" charset="-122"/>
                        </a:defRPr>
                      </a:lvl1pPr>
                      <a:lvl2pPr marL="342900" algn="l" defTabSz="685800" rtl="0" eaLnBrk="1" latinLnBrk="0" hangingPunct="1">
                        <a:defRPr sz="1350" kern="1200">
                          <a:solidFill>
                            <a:schemeClr val="dk1"/>
                          </a:solidFill>
                          <a:latin typeface="Calibri Light" panose="020F0302020204030204"/>
                          <a:ea typeface="微软雅黑 Light" panose="020B0502040204020203" charset="-122"/>
                        </a:defRPr>
                      </a:lvl2pPr>
                      <a:lvl3pPr marL="685800" algn="l" defTabSz="685800" rtl="0" eaLnBrk="1" latinLnBrk="0" hangingPunct="1">
                        <a:defRPr sz="1350" kern="1200">
                          <a:solidFill>
                            <a:schemeClr val="dk1"/>
                          </a:solidFill>
                          <a:latin typeface="Calibri Light" panose="020F0302020204030204"/>
                          <a:ea typeface="微软雅黑 Light" panose="020B0502040204020203" charset="-122"/>
                        </a:defRPr>
                      </a:lvl3pPr>
                      <a:lvl4pPr marL="1028700" algn="l" defTabSz="685800" rtl="0" eaLnBrk="1" latinLnBrk="0" hangingPunct="1">
                        <a:defRPr sz="1350" kern="1200">
                          <a:solidFill>
                            <a:schemeClr val="dk1"/>
                          </a:solidFill>
                          <a:latin typeface="Calibri Light" panose="020F0302020204030204"/>
                          <a:ea typeface="微软雅黑 Light" panose="020B0502040204020203" charset="-122"/>
                        </a:defRPr>
                      </a:lvl4pPr>
                      <a:lvl5pPr marL="1371600" algn="l" defTabSz="685800" rtl="0" eaLnBrk="1" latinLnBrk="0" hangingPunct="1">
                        <a:defRPr sz="1350" kern="1200">
                          <a:solidFill>
                            <a:schemeClr val="dk1"/>
                          </a:solidFill>
                          <a:latin typeface="Calibri Light" panose="020F0302020204030204"/>
                          <a:ea typeface="微软雅黑 Light" panose="020B0502040204020203" charset="-122"/>
                        </a:defRPr>
                      </a:lvl5pPr>
                      <a:lvl6pPr marL="1714500" algn="l" defTabSz="685800" rtl="0" eaLnBrk="1" latinLnBrk="0" hangingPunct="1">
                        <a:defRPr sz="1350" kern="1200">
                          <a:solidFill>
                            <a:schemeClr val="dk1"/>
                          </a:solidFill>
                          <a:latin typeface="Calibri Light" panose="020F0302020204030204"/>
                          <a:ea typeface="微软雅黑 Light" panose="020B0502040204020203" charset="-122"/>
                        </a:defRPr>
                      </a:lvl6pPr>
                      <a:lvl7pPr marL="2057400" algn="l" defTabSz="685800" rtl="0" eaLnBrk="1" latinLnBrk="0" hangingPunct="1">
                        <a:defRPr sz="1350" kern="1200">
                          <a:solidFill>
                            <a:schemeClr val="dk1"/>
                          </a:solidFill>
                          <a:latin typeface="Calibri Light" panose="020F0302020204030204"/>
                          <a:ea typeface="微软雅黑 Light" panose="020B0502040204020203" charset="-122"/>
                        </a:defRPr>
                      </a:lvl7pPr>
                      <a:lvl8pPr marL="2400300" algn="l" defTabSz="685800" rtl="0" eaLnBrk="1" latinLnBrk="0" hangingPunct="1">
                        <a:defRPr sz="1350" kern="1200">
                          <a:solidFill>
                            <a:schemeClr val="dk1"/>
                          </a:solidFill>
                          <a:latin typeface="Calibri Light" panose="020F0302020204030204"/>
                          <a:ea typeface="微软雅黑 Light" panose="020B0502040204020203" charset="-122"/>
                        </a:defRPr>
                      </a:lvl8pPr>
                      <a:lvl9pPr marL="2743200" algn="l" defTabSz="685800" rtl="0" eaLnBrk="1" latinLnBrk="0" hangingPunct="1">
                        <a:defRPr sz="1350" kern="1200">
                          <a:solidFill>
                            <a:schemeClr val="dk1"/>
                          </a:solidFill>
                          <a:latin typeface="Calibri Light" panose="020F0302020204030204"/>
                          <a:ea typeface="微软雅黑 Light" panose="020B0502040204020203" charset="-122"/>
                        </a:defRPr>
                      </a:lvl9pPr>
                    </a:lstStyle>
                    <a:p>
                      <a:pPr algn="l" fontAlgn="auto">
                        <a:lnSpc>
                          <a:spcPct val="100000"/>
                        </a:lnSpc>
                      </a:pPr>
                      <a:r>
                        <a:rPr lang="zh-CN" sz="1400" smtClean="0">
                          <a:solidFill>
                            <a:srgbClr val="613620"/>
                          </a:solidFill>
                        </a:rPr>
                        <a:t>产品基因决定了我们是从代理公司运作的视角来处理税务和账务问题；</a:t>
                      </a:r>
                      <a:endParaRPr lang="zh-CN" sz="1400" smtClean="0">
                        <a:solidFill>
                          <a:srgbClr val="613620"/>
                        </a:solidFill>
                      </a:endParaRPr>
                    </a:p>
                    <a:p>
                      <a:pPr algn="l" fontAlgn="auto">
                        <a:lnSpc>
                          <a:spcPct val="100000"/>
                        </a:lnSpc>
                      </a:pPr>
                      <a:r>
                        <a:rPr lang="zh-CN" sz="1400" smtClean="0">
                          <a:solidFill>
                            <a:srgbClr val="613620"/>
                          </a:solidFill>
                        </a:rPr>
                        <a:t>实现了自动报税机器人和自动做账的功能；</a:t>
                      </a:r>
                      <a:endParaRPr lang="zh-CN" sz="1400" smtClean="0">
                        <a:solidFill>
                          <a:srgbClr val="613620"/>
                        </a:solidFill>
                      </a:endParaRPr>
                    </a:p>
                    <a:p>
                      <a:pPr algn="l" fontAlgn="auto">
                        <a:lnSpc>
                          <a:spcPct val="100000"/>
                        </a:lnSpc>
                      </a:pPr>
                      <a:r>
                        <a:rPr lang="zh-CN" sz="1400">
                          <a:solidFill>
                            <a:srgbClr val="613620"/>
                          </a:solidFill>
                        </a:rPr>
                        <a:t>数据互相打通，可以进行双向和多向验证，实现风险指标可视化显示。</a:t>
                      </a:r>
                      <a:endParaRPr lang="zh-CN" sz="1400">
                        <a:solidFill>
                          <a:srgbClr val="613620"/>
                        </a:solidFill>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noFill/>
                  </a:tcPr>
                </a:tc>
                <a:tc>
                  <a:txBody>
                    <a:bodyPr/>
                    <a:lstStyle>
                      <a:lvl1pPr marL="0" algn="l" defTabSz="685800" rtl="0" eaLnBrk="1" latinLnBrk="0" hangingPunct="1">
                        <a:defRPr sz="1350" kern="1200">
                          <a:solidFill>
                            <a:schemeClr val="dk1"/>
                          </a:solidFill>
                          <a:latin typeface="Calibri Light" panose="020F0302020204030204"/>
                          <a:ea typeface="微软雅黑 Light" panose="020B0502040204020203" charset="-122"/>
                        </a:defRPr>
                      </a:lvl1pPr>
                      <a:lvl2pPr marL="342900" algn="l" defTabSz="685800" rtl="0" eaLnBrk="1" latinLnBrk="0" hangingPunct="1">
                        <a:defRPr sz="1350" kern="1200">
                          <a:solidFill>
                            <a:schemeClr val="dk1"/>
                          </a:solidFill>
                          <a:latin typeface="Calibri Light" panose="020F0302020204030204"/>
                          <a:ea typeface="微软雅黑 Light" panose="020B0502040204020203" charset="-122"/>
                        </a:defRPr>
                      </a:lvl2pPr>
                      <a:lvl3pPr marL="685800" algn="l" defTabSz="685800" rtl="0" eaLnBrk="1" latinLnBrk="0" hangingPunct="1">
                        <a:defRPr sz="1350" kern="1200">
                          <a:solidFill>
                            <a:schemeClr val="dk1"/>
                          </a:solidFill>
                          <a:latin typeface="Calibri Light" panose="020F0302020204030204"/>
                          <a:ea typeface="微软雅黑 Light" panose="020B0502040204020203" charset="-122"/>
                        </a:defRPr>
                      </a:lvl3pPr>
                      <a:lvl4pPr marL="1028700" algn="l" defTabSz="685800" rtl="0" eaLnBrk="1" latinLnBrk="0" hangingPunct="1">
                        <a:defRPr sz="1350" kern="1200">
                          <a:solidFill>
                            <a:schemeClr val="dk1"/>
                          </a:solidFill>
                          <a:latin typeface="Calibri Light" panose="020F0302020204030204"/>
                          <a:ea typeface="微软雅黑 Light" panose="020B0502040204020203" charset="-122"/>
                        </a:defRPr>
                      </a:lvl4pPr>
                      <a:lvl5pPr marL="1371600" algn="l" defTabSz="685800" rtl="0" eaLnBrk="1" latinLnBrk="0" hangingPunct="1">
                        <a:defRPr sz="1350" kern="1200">
                          <a:solidFill>
                            <a:schemeClr val="dk1"/>
                          </a:solidFill>
                          <a:latin typeface="Calibri Light" panose="020F0302020204030204"/>
                          <a:ea typeface="微软雅黑 Light" panose="020B0502040204020203" charset="-122"/>
                        </a:defRPr>
                      </a:lvl5pPr>
                      <a:lvl6pPr marL="1714500" algn="l" defTabSz="685800" rtl="0" eaLnBrk="1" latinLnBrk="0" hangingPunct="1">
                        <a:defRPr sz="1350" kern="1200">
                          <a:solidFill>
                            <a:schemeClr val="dk1"/>
                          </a:solidFill>
                          <a:latin typeface="Calibri Light" panose="020F0302020204030204"/>
                          <a:ea typeface="微软雅黑 Light" panose="020B0502040204020203" charset="-122"/>
                        </a:defRPr>
                      </a:lvl6pPr>
                      <a:lvl7pPr marL="2057400" algn="l" defTabSz="685800" rtl="0" eaLnBrk="1" latinLnBrk="0" hangingPunct="1">
                        <a:defRPr sz="1350" kern="1200">
                          <a:solidFill>
                            <a:schemeClr val="dk1"/>
                          </a:solidFill>
                          <a:latin typeface="Calibri Light" panose="020F0302020204030204"/>
                          <a:ea typeface="微软雅黑 Light" panose="020B0502040204020203" charset="-122"/>
                        </a:defRPr>
                      </a:lvl7pPr>
                      <a:lvl8pPr marL="2400300" algn="l" defTabSz="685800" rtl="0" eaLnBrk="1" latinLnBrk="0" hangingPunct="1">
                        <a:defRPr sz="1350" kern="1200">
                          <a:solidFill>
                            <a:schemeClr val="dk1"/>
                          </a:solidFill>
                          <a:latin typeface="Calibri Light" panose="020F0302020204030204"/>
                          <a:ea typeface="微软雅黑 Light" panose="020B0502040204020203" charset="-122"/>
                        </a:defRPr>
                      </a:lvl8pPr>
                      <a:lvl9pPr marL="2743200" algn="l" defTabSz="685800" rtl="0" eaLnBrk="1" latinLnBrk="0" hangingPunct="1">
                        <a:defRPr sz="1350" kern="1200">
                          <a:solidFill>
                            <a:schemeClr val="dk1"/>
                          </a:solidFill>
                          <a:latin typeface="Calibri Light" panose="020F0302020204030204"/>
                          <a:ea typeface="微软雅黑 Light" panose="020B0502040204020203" charset="-122"/>
                        </a:defRPr>
                      </a:lvl9pPr>
                    </a:lstStyle>
                    <a:p>
                      <a:pPr algn="l" fontAlgn="auto">
                        <a:lnSpc>
                          <a:spcPct val="100000"/>
                        </a:lnSpc>
                      </a:pPr>
                      <a:r>
                        <a:rPr lang="zh-CN" sz="1400" smtClean="0">
                          <a:solidFill>
                            <a:srgbClr val="613620"/>
                          </a:solidFill>
                        </a:rPr>
                        <a:t>以低廉的价格，按量计价，用户初期可以少量投入尝试</a:t>
                      </a:r>
                      <a:endParaRPr lang="zh-CN" sz="1400" smtClean="0">
                        <a:solidFill>
                          <a:srgbClr val="613620"/>
                        </a:solidFill>
                      </a:endParaRPr>
                    </a:p>
                    <a:p>
                      <a:pPr algn="l" fontAlgn="auto">
                        <a:lnSpc>
                          <a:spcPct val="100000"/>
                        </a:lnSpc>
                      </a:pPr>
                      <a:r>
                        <a:rPr lang="zh-CN" sz="1400">
                          <a:solidFill>
                            <a:srgbClr val="613620"/>
                          </a:solidFill>
                        </a:rPr>
                        <a:t>费用对代理公司非常有吸引力。</a:t>
                      </a:r>
                      <a:endParaRPr lang="zh-CN" sz="1400">
                        <a:solidFill>
                          <a:srgbClr val="613620"/>
                        </a:solidFill>
                      </a:endParaRPr>
                    </a:p>
                  </a:txBody>
                  <a:tcPr marT="45740" marB="45740">
                    <a:lnL w="12700" cap="flat" cmpd="sng" algn="ctr">
                      <a:solidFill>
                        <a:srgbClr val="C51729"/>
                      </a:solidFill>
                      <a:prstDash val="solid"/>
                      <a:round/>
                      <a:headEnd type="none" w="med" len="med"/>
                      <a:tailEnd type="none" w="med" len="med"/>
                    </a:lnL>
                    <a:lnR w="12700" cap="flat" cmpd="sng" algn="ctr">
                      <a:solidFill>
                        <a:srgbClr val="C51729"/>
                      </a:solidFill>
                      <a:prstDash val="solid"/>
                      <a:round/>
                      <a:headEnd type="none" w="med" len="med"/>
                      <a:tailEnd type="none" w="med" len="med"/>
                    </a:lnR>
                    <a:lnT w="12700" cap="flat" cmpd="sng" algn="ctr">
                      <a:solidFill>
                        <a:srgbClr val="C51729"/>
                      </a:solidFill>
                      <a:prstDash val="solid"/>
                      <a:round/>
                      <a:headEnd type="none" w="med" len="med"/>
                      <a:tailEnd type="none" w="med" len="med"/>
                    </a:lnT>
                    <a:lnB w="12700" cap="flat" cmpd="sng" algn="ctr">
                      <a:solidFill>
                        <a:srgbClr val="C51729"/>
                      </a:solidFill>
                      <a:prstDash val="solid"/>
                      <a:round/>
                      <a:headEnd type="none" w="med" len="med"/>
                      <a:tailEnd type="none" w="med" len="med"/>
                    </a:lnB>
                    <a:lnTlToBr w="12700" cmpd="sng">
                      <a:noFill/>
                      <a:prstDash val="solid"/>
                    </a:lnTlToBr>
                    <a:lnBlToTr w="12700" cmpd="sng">
                      <a:noFill/>
                      <a:prstDash val="solid"/>
                    </a:lnBlToTr>
                    <a:noFill/>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900" advTm="0">
        <p:split orient="vert"/>
      </p:transition>
    </mc:Choice>
    <mc:Fallback>
      <p:transition spd="slow" advTm="0">
        <p:split orient="vert"/>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2.3 </a:t>
            </a:r>
            <a:r>
              <a:rPr lang="zh-CN" altLang="en-US"/>
              <a:t>市场</a:t>
            </a:r>
            <a:r>
              <a:rPr lang="zh-CN" altLang="en-US" smtClean="0"/>
              <a:t>概述</a:t>
            </a:r>
            <a:endParaRPr lang="zh-CN" altLang="en-US"/>
          </a:p>
        </p:txBody>
      </p:sp>
      <p:pic>
        <p:nvPicPr>
          <p:cNvPr id="53" name="图片 52"/>
          <p:cNvPicPr>
            <a:picLocks noChangeAspect="1"/>
          </p:cNvPicPr>
          <p:nvPr/>
        </p:nvPicPr>
        <p:blipFill rotWithShape="1">
          <a:blip r:embed="rId1">
            <a:extLst>
              <a:ext uri="{28A0092B-C50C-407E-A947-70E740481C1C}">
                <a14:useLocalDpi xmlns:a14="http://schemas.microsoft.com/office/drawing/2010/main" val="0"/>
              </a:ext>
            </a:extLst>
          </a:blip>
          <a:srcRect l="6089" t="3668" r="2106" b="4528"/>
          <a:stretch>
            <a:fillRect/>
          </a:stretch>
        </p:blipFill>
        <p:spPr>
          <a:xfrm>
            <a:off x="-1" y="-1"/>
            <a:ext cx="5068390" cy="5068390"/>
          </a:xfrm>
          <a:prstGeom prst="rect">
            <a:avLst/>
          </a:prstGeom>
        </p:spPr>
      </p:pic>
      <p:sp>
        <p:nvSpPr>
          <p:cNvPr id="55" name="矩形 54"/>
          <p:cNvSpPr/>
          <p:nvPr/>
        </p:nvSpPr>
        <p:spPr>
          <a:xfrm>
            <a:off x="-1" y="-1"/>
            <a:ext cx="5068390" cy="5068389"/>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Rectangle 5"/>
          <p:cNvSpPr/>
          <p:nvPr/>
        </p:nvSpPr>
        <p:spPr>
          <a:xfrm>
            <a:off x="616222" y="328999"/>
            <a:ext cx="3987114" cy="4485502"/>
          </a:xfrm>
          <a:prstGeom prst="rect">
            <a:avLst/>
          </a:prstGeom>
          <a:noFill/>
          <a:ln w="127000" cap="flat" cmpd="sng" algn="ctr">
            <a:solidFill>
              <a:srgbClr val="FFFFFF">
                <a:alpha val="6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srgbClr val="FFFFFF"/>
              </a:solidFill>
              <a:effectLst/>
              <a:uLnTx/>
              <a:uFillTx/>
              <a:latin typeface="微软雅黑" panose="020B0503020204020204" charset="-122"/>
              <a:ea typeface="Microsoft YaHei UI" panose="020B0503020204020204" charset="-122"/>
              <a:cs typeface="+mn-cs"/>
            </a:endParaRPr>
          </a:p>
        </p:txBody>
      </p:sp>
      <p:sp>
        <p:nvSpPr>
          <p:cNvPr id="70" name="Title 2"/>
          <p:cNvSpPr txBox="1"/>
          <p:nvPr/>
        </p:nvSpPr>
        <p:spPr>
          <a:xfrm>
            <a:off x="1015295" y="1344855"/>
            <a:ext cx="3588041" cy="135411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chemeClr val="bg2">
                    <a:lumMod val="50000"/>
                  </a:schemeClr>
                </a:solidFill>
                <a:latin typeface="+mj-lt"/>
                <a:ea typeface="+mj-ea"/>
                <a:cs typeface="+mj-cs"/>
              </a:defRPr>
            </a:lvl1pPr>
          </a:lstStyle>
          <a:p>
            <a:pPr algn="ctr"/>
            <a:endParaRPr lang="en-US" b="1">
              <a:solidFill>
                <a:srgbClr val="FFFFFF"/>
              </a:solidFill>
              <a:latin typeface="微软雅黑" panose="020B0503020204020204" charset="-122"/>
              <a:ea typeface="Microsoft YaHei UI" panose="020B0503020204020204" charset="-122"/>
            </a:endParaRPr>
          </a:p>
        </p:txBody>
      </p:sp>
      <p:sp>
        <p:nvSpPr>
          <p:cNvPr id="4" name="矩形 3"/>
          <p:cNvSpPr/>
          <p:nvPr/>
        </p:nvSpPr>
        <p:spPr>
          <a:xfrm>
            <a:off x="1414943" y="1618853"/>
            <a:ext cx="2418080" cy="1445260"/>
          </a:xfrm>
          <a:prstGeom prst="rect">
            <a:avLst/>
          </a:prstGeom>
        </p:spPr>
        <p:txBody>
          <a:bodyPr wrap="none">
            <a:spAutoFit/>
          </a:bodyPr>
          <a:lstStyle/>
          <a:p>
            <a:pPr lvl="0" algn="ctr"/>
            <a:r>
              <a:rPr lang="en-US" altLang="zh-CN" sz="4400" b="1">
                <a:solidFill>
                  <a:srgbClr val="FFFFFF"/>
                </a:solidFill>
                <a:latin typeface="微软雅黑" panose="020B0503020204020204" charset="-122"/>
                <a:ea typeface="Microsoft YaHei UI" panose="020B0503020204020204" charset="-122"/>
              </a:rPr>
              <a:t>04</a:t>
            </a:r>
            <a:endParaRPr lang="en-US" altLang="zh-CN" sz="4400" b="1">
              <a:solidFill>
                <a:srgbClr val="FFFFFF"/>
              </a:solidFill>
              <a:latin typeface="微软雅黑" panose="020B0503020204020204" charset="-122"/>
              <a:ea typeface="Microsoft YaHei UI" panose="020B0503020204020204" charset="-122"/>
            </a:endParaRPr>
          </a:p>
          <a:p>
            <a:pPr lvl="0" algn="ctr"/>
            <a:r>
              <a:rPr lang="zh-CN" altLang="en-US" sz="4400" b="1">
                <a:solidFill>
                  <a:srgbClr val="FFFFFF"/>
                </a:solidFill>
                <a:latin typeface="微软雅黑" panose="020B0503020204020204" charset="-122"/>
                <a:ea typeface="Microsoft YaHei UI" panose="020B0503020204020204" charset="-122"/>
              </a:rPr>
              <a:t>产品技术</a:t>
            </a:r>
            <a:endParaRPr lang="zh-CN" altLang="en-US" sz="4400" b="1">
              <a:solidFill>
                <a:srgbClr val="FFFFFF"/>
              </a:solidFill>
              <a:latin typeface="微软雅黑" panose="020B0503020204020204" charset="-122"/>
              <a:ea typeface="Microsoft YaHei UI" panose="020B0503020204020204" charset="-122"/>
            </a:endParaRPr>
          </a:p>
        </p:txBody>
      </p:sp>
      <p:sp>
        <p:nvSpPr>
          <p:cNvPr id="72" name="椭圆 71"/>
          <p:cNvSpPr/>
          <p:nvPr/>
        </p:nvSpPr>
        <p:spPr>
          <a:xfrm>
            <a:off x="5678805" y="591820"/>
            <a:ext cx="501015" cy="490855"/>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74" name="椭圆 73"/>
          <p:cNvSpPr/>
          <p:nvPr/>
        </p:nvSpPr>
        <p:spPr>
          <a:xfrm>
            <a:off x="5716270" y="2089785"/>
            <a:ext cx="501015" cy="490855"/>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75" name="椭圆 74"/>
          <p:cNvSpPr/>
          <p:nvPr/>
        </p:nvSpPr>
        <p:spPr>
          <a:xfrm>
            <a:off x="5716270" y="3503930"/>
            <a:ext cx="501015" cy="490855"/>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76" name="矩形 75"/>
          <p:cNvSpPr/>
          <p:nvPr/>
        </p:nvSpPr>
        <p:spPr>
          <a:xfrm>
            <a:off x="6258560" y="890270"/>
            <a:ext cx="2491105" cy="922020"/>
          </a:xfrm>
          <a:prstGeom prst="rect">
            <a:avLst/>
          </a:prstGeom>
        </p:spPr>
        <p:txBody>
          <a:bodyPr wrap="square">
            <a:spAutoFit/>
          </a:bodyPr>
          <a:lstStyle/>
          <a:p>
            <a:pPr lvl="0">
              <a:lnSpc>
                <a:spcPct val="150000"/>
              </a:lnSpc>
              <a:defRPr/>
            </a:pPr>
            <a:r>
              <a:rPr lang="zh-CN" sz="1200">
                <a:solidFill>
                  <a:srgbClr val="613620"/>
                </a:solidFill>
                <a:cs typeface="Arial" panose="020B0604020202020204" pitchFamily="34" charset="0"/>
              </a:rPr>
              <a:t>会计的智力和经验占主导</a:t>
            </a:r>
            <a:endParaRPr lang="zh-CN" sz="1200">
              <a:solidFill>
                <a:srgbClr val="613620"/>
              </a:solidFill>
              <a:cs typeface="Arial" panose="020B0604020202020204" pitchFamily="34" charset="0"/>
            </a:endParaRPr>
          </a:p>
          <a:p>
            <a:pPr lvl="0">
              <a:lnSpc>
                <a:spcPct val="150000"/>
              </a:lnSpc>
              <a:defRPr/>
            </a:pPr>
            <a:r>
              <a:rPr lang="zh-CN" sz="1200">
                <a:solidFill>
                  <a:srgbClr val="613620"/>
                </a:solidFill>
                <a:cs typeface="Arial" panose="020B0604020202020204" pitchFamily="34" charset="0"/>
              </a:rPr>
              <a:t>会计借助工具和软件进行财税业务的处理</a:t>
            </a:r>
            <a:endParaRPr lang="zh-CN" sz="1200">
              <a:solidFill>
                <a:srgbClr val="613620"/>
              </a:solidFill>
              <a:cs typeface="Arial" panose="020B0604020202020204" pitchFamily="34" charset="0"/>
            </a:endParaRPr>
          </a:p>
        </p:txBody>
      </p:sp>
      <p:sp>
        <p:nvSpPr>
          <p:cNvPr id="77" name="文本框 76"/>
          <p:cNvSpPr txBox="1"/>
          <p:nvPr/>
        </p:nvSpPr>
        <p:spPr>
          <a:xfrm>
            <a:off x="6245225" y="607695"/>
            <a:ext cx="731520" cy="306705"/>
          </a:xfrm>
          <a:prstGeom prst="rect">
            <a:avLst/>
          </a:prstGeom>
          <a:noFill/>
        </p:spPr>
        <p:txBody>
          <a:bodyPr wrap="square" rtlCol="0">
            <a:spAutoFit/>
          </a:bodyPr>
          <a:lstStyle/>
          <a:p>
            <a:r>
              <a:rPr lang="zh-CN" altLang="da-DK" sz="1400" b="1">
                <a:solidFill>
                  <a:srgbClr val="C51729"/>
                </a:solidFill>
                <a:latin typeface="微软雅黑" panose="020B0503020204020204" charset="-122"/>
                <a:ea typeface="微软雅黑" panose="020B0503020204020204" charset="-122"/>
              </a:rPr>
              <a:t>人工化</a:t>
            </a:r>
            <a:endParaRPr lang="zh-CN" altLang="da-DK" sz="1400" b="1" smtClean="0">
              <a:solidFill>
                <a:srgbClr val="C51729"/>
              </a:solidFill>
              <a:latin typeface="微软雅黑" panose="020B0503020204020204" charset="-122"/>
              <a:ea typeface="微软雅黑" panose="020B0503020204020204" charset="-122"/>
            </a:endParaRPr>
          </a:p>
        </p:txBody>
      </p:sp>
      <p:sp>
        <p:nvSpPr>
          <p:cNvPr id="78" name="矩形 77"/>
          <p:cNvSpPr/>
          <p:nvPr/>
        </p:nvSpPr>
        <p:spPr>
          <a:xfrm>
            <a:off x="6272530" y="2285365"/>
            <a:ext cx="2477135" cy="922020"/>
          </a:xfrm>
          <a:prstGeom prst="rect">
            <a:avLst/>
          </a:prstGeom>
        </p:spPr>
        <p:txBody>
          <a:bodyPr wrap="square">
            <a:spAutoFit/>
          </a:bodyPr>
          <a:lstStyle/>
          <a:p>
            <a:pPr lvl="0">
              <a:lnSpc>
                <a:spcPct val="150000"/>
              </a:lnSpc>
              <a:defRPr/>
            </a:pPr>
            <a:r>
              <a:rPr lang="zh-CN" sz="1200">
                <a:solidFill>
                  <a:srgbClr val="613620"/>
                </a:solidFill>
                <a:cs typeface="Arial" panose="020B0604020202020204" pitchFamily="34" charset="0"/>
              </a:rPr>
              <a:t>在系统化软件的辅助下，部分借助会计的经验和智力，进行快速高效的业务处理</a:t>
            </a:r>
            <a:endParaRPr lang="zh-CN" sz="1200">
              <a:solidFill>
                <a:srgbClr val="613620"/>
              </a:solidFill>
              <a:cs typeface="Arial" panose="020B0604020202020204" pitchFamily="34" charset="0"/>
            </a:endParaRPr>
          </a:p>
        </p:txBody>
      </p:sp>
      <p:sp>
        <p:nvSpPr>
          <p:cNvPr id="79" name="文本框 78"/>
          <p:cNvSpPr txBox="1"/>
          <p:nvPr/>
        </p:nvSpPr>
        <p:spPr>
          <a:xfrm>
            <a:off x="6258560" y="2089785"/>
            <a:ext cx="913130" cy="306705"/>
          </a:xfrm>
          <a:prstGeom prst="rect">
            <a:avLst/>
          </a:prstGeom>
          <a:noFill/>
        </p:spPr>
        <p:txBody>
          <a:bodyPr wrap="square" rtlCol="0">
            <a:spAutoFit/>
          </a:bodyPr>
          <a:lstStyle/>
          <a:p>
            <a:r>
              <a:rPr lang="zh-CN" sz="1400" b="1">
                <a:solidFill>
                  <a:srgbClr val="C51729"/>
                </a:solidFill>
                <a:latin typeface="微软雅黑" panose="020B0503020204020204" charset="-122"/>
                <a:ea typeface="微软雅黑" panose="020B0503020204020204" charset="-122"/>
              </a:rPr>
              <a:t>半自动化</a:t>
            </a:r>
            <a:endParaRPr lang="zh-CN" sz="1400" b="1" smtClean="0">
              <a:solidFill>
                <a:srgbClr val="C51729"/>
              </a:solidFill>
              <a:latin typeface="微软雅黑" panose="020B0503020204020204" charset="-122"/>
              <a:ea typeface="微软雅黑" panose="020B0503020204020204" charset="-122"/>
            </a:endParaRPr>
          </a:p>
        </p:txBody>
      </p:sp>
      <p:sp>
        <p:nvSpPr>
          <p:cNvPr id="80" name="矩形 79"/>
          <p:cNvSpPr/>
          <p:nvPr/>
        </p:nvSpPr>
        <p:spPr>
          <a:xfrm>
            <a:off x="6285865" y="3749675"/>
            <a:ext cx="2555240" cy="1198880"/>
          </a:xfrm>
          <a:prstGeom prst="rect">
            <a:avLst/>
          </a:prstGeom>
        </p:spPr>
        <p:txBody>
          <a:bodyPr wrap="square">
            <a:spAutoFit/>
          </a:bodyPr>
          <a:lstStyle/>
          <a:p>
            <a:pPr lvl="0">
              <a:lnSpc>
                <a:spcPct val="150000"/>
              </a:lnSpc>
              <a:defRPr/>
            </a:pPr>
            <a:r>
              <a:rPr lang="zh-CN" sz="1200">
                <a:solidFill>
                  <a:srgbClr val="613620"/>
                </a:solidFill>
              </a:rPr>
              <a:t>人的因素不再重要，智能化产品可以处理绝大部分业务，剩余无法决策的问题，计算机给会计提供决策方案和指导意见</a:t>
            </a:r>
            <a:endParaRPr lang="zh-CN" sz="1200">
              <a:solidFill>
                <a:srgbClr val="613620"/>
              </a:solidFill>
            </a:endParaRPr>
          </a:p>
        </p:txBody>
      </p:sp>
      <p:sp>
        <p:nvSpPr>
          <p:cNvPr id="81" name="文本框 80"/>
          <p:cNvSpPr txBox="1"/>
          <p:nvPr/>
        </p:nvSpPr>
        <p:spPr>
          <a:xfrm>
            <a:off x="6272530" y="3553460"/>
            <a:ext cx="731520" cy="306705"/>
          </a:xfrm>
          <a:prstGeom prst="rect">
            <a:avLst/>
          </a:prstGeom>
          <a:noFill/>
        </p:spPr>
        <p:txBody>
          <a:bodyPr wrap="square" rtlCol="0">
            <a:spAutoFit/>
          </a:bodyPr>
          <a:lstStyle/>
          <a:p>
            <a:r>
              <a:rPr lang="zh-CN" sz="1400" b="1">
                <a:solidFill>
                  <a:srgbClr val="C51729"/>
                </a:solidFill>
                <a:latin typeface="微软雅黑" panose="020B0503020204020204" charset="-122"/>
                <a:ea typeface="微软雅黑" panose="020B0503020204020204" charset="-122"/>
              </a:rPr>
              <a:t>智能化</a:t>
            </a:r>
            <a:endParaRPr lang="zh-CN" sz="1400" b="1" smtClean="0">
              <a:solidFill>
                <a:srgbClr val="C51729"/>
              </a:solidFill>
              <a:latin typeface="微软雅黑" panose="020B0503020204020204" charset="-122"/>
              <a:ea typeface="微软雅黑" panose="020B0503020204020204" charset="-122"/>
            </a:endParaRPr>
          </a:p>
        </p:txBody>
      </p:sp>
      <p:grpSp>
        <p:nvGrpSpPr>
          <p:cNvPr id="82" name="Group 81"/>
          <p:cNvGrpSpPr/>
          <p:nvPr/>
        </p:nvGrpSpPr>
        <p:grpSpPr>
          <a:xfrm>
            <a:off x="5815965" y="3602355"/>
            <a:ext cx="297180" cy="294005"/>
            <a:chOff x="2066925" y="3786188"/>
            <a:chExt cx="407988" cy="411162"/>
          </a:xfrm>
          <a:solidFill>
            <a:srgbClr val="C51729"/>
          </a:solidFill>
        </p:grpSpPr>
        <p:sp>
          <p:nvSpPr>
            <p:cNvPr id="83" name="Freeform 75"/>
            <p:cNvSpPr>
              <a:spLocks noEditPoints="1"/>
            </p:cNvSpPr>
            <p:nvPr/>
          </p:nvSpPr>
          <p:spPr bwMode="auto">
            <a:xfrm>
              <a:off x="2179638" y="3892550"/>
              <a:ext cx="182563" cy="184150"/>
            </a:xfrm>
            <a:custGeom>
              <a:avLst/>
              <a:gdLst>
                <a:gd name="T0" fmla="*/ 119 w 239"/>
                <a:gd name="T1" fmla="*/ 0 h 239"/>
                <a:gd name="T2" fmla="*/ 239 w 239"/>
                <a:gd name="T3" fmla="*/ 119 h 239"/>
                <a:gd name="T4" fmla="*/ 120 w 239"/>
                <a:gd name="T5" fmla="*/ 239 h 239"/>
                <a:gd name="T6" fmla="*/ 0 w 239"/>
                <a:gd name="T7" fmla="*/ 120 h 239"/>
                <a:gd name="T8" fmla="*/ 119 w 239"/>
                <a:gd name="T9" fmla="*/ 0 h 239"/>
                <a:gd name="T10" fmla="*/ 137 w 239"/>
                <a:gd name="T11" fmla="*/ 48 h 239"/>
                <a:gd name="T12" fmla="*/ 137 w 239"/>
                <a:gd name="T13" fmla="*/ 36 h 239"/>
                <a:gd name="T14" fmla="*/ 111 w 239"/>
                <a:gd name="T15" fmla="*/ 36 h 239"/>
                <a:gd name="T16" fmla="*/ 111 w 239"/>
                <a:gd name="T17" fmla="*/ 48 h 239"/>
                <a:gd name="T18" fmla="*/ 84 w 239"/>
                <a:gd name="T19" fmla="*/ 63 h 239"/>
                <a:gd name="T20" fmla="*/ 75 w 239"/>
                <a:gd name="T21" fmla="*/ 86 h 239"/>
                <a:gd name="T22" fmla="*/ 81 w 239"/>
                <a:gd name="T23" fmla="*/ 110 h 239"/>
                <a:gd name="T24" fmla="*/ 100 w 239"/>
                <a:gd name="T25" fmla="*/ 124 h 239"/>
                <a:gd name="T26" fmla="*/ 106 w 239"/>
                <a:gd name="T27" fmla="*/ 127 h 239"/>
                <a:gd name="T28" fmla="*/ 111 w 239"/>
                <a:gd name="T29" fmla="*/ 129 h 239"/>
                <a:gd name="T30" fmla="*/ 111 w 239"/>
                <a:gd name="T31" fmla="*/ 167 h 239"/>
                <a:gd name="T32" fmla="*/ 101 w 239"/>
                <a:gd name="T33" fmla="*/ 159 h 239"/>
                <a:gd name="T34" fmla="*/ 98 w 239"/>
                <a:gd name="T35" fmla="*/ 145 h 239"/>
                <a:gd name="T36" fmla="*/ 72 w 239"/>
                <a:gd name="T37" fmla="*/ 145 h 239"/>
                <a:gd name="T38" fmla="*/ 81 w 239"/>
                <a:gd name="T39" fmla="*/ 174 h 239"/>
                <a:gd name="T40" fmla="*/ 111 w 239"/>
                <a:gd name="T41" fmla="*/ 193 h 239"/>
                <a:gd name="T42" fmla="*/ 111 w 239"/>
                <a:gd name="T43" fmla="*/ 206 h 239"/>
                <a:gd name="T44" fmla="*/ 137 w 239"/>
                <a:gd name="T45" fmla="*/ 206 h 239"/>
                <a:gd name="T46" fmla="*/ 137 w 239"/>
                <a:gd name="T47" fmla="*/ 193 h 239"/>
                <a:gd name="T48" fmla="*/ 165 w 239"/>
                <a:gd name="T49" fmla="*/ 180 h 239"/>
                <a:gd name="T50" fmla="*/ 176 w 239"/>
                <a:gd name="T51" fmla="*/ 155 h 239"/>
                <a:gd name="T52" fmla="*/ 171 w 239"/>
                <a:gd name="T53" fmla="*/ 132 h 239"/>
                <a:gd name="T54" fmla="*/ 152 w 239"/>
                <a:gd name="T55" fmla="*/ 117 h 239"/>
                <a:gd name="T56" fmla="*/ 144 w 239"/>
                <a:gd name="T57" fmla="*/ 113 h 239"/>
                <a:gd name="T58" fmla="*/ 137 w 239"/>
                <a:gd name="T59" fmla="*/ 111 h 239"/>
                <a:gd name="T60" fmla="*/ 137 w 239"/>
                <a:gd name="T61" fmla="*/ 72 h 239"/>
                <a:gd name="T62" fmla="*/ 145 w 239"/>
                <a:gd name="T63" fmla="*/ 81 h 239"/>
                <a:gd name="T64" fmla="*/ 147 w 239"/>
                <a:gd name="T65" fmla="*/ 92 h 239"/>
                <a:gd name="T66" fmla="*/ 171 w 239"/>
                <a:gd name="T67" fmla="*/ 92 h 239"/>
                <a:gd name="T68" fmla="*/ 164 w 239"/>
                <a:gd name="T69" fmla="*/ 68 h 239"/>
                <a:gd name="T70" fmla="*/ 137 w 239"/>
                <a:gd name="T71" fmla="*/ 48 h 239"/>
                <a:gd name="T72" fmla="*/ 137 w 239"/>
                <a:gd name="T73" fmla="*/ 168 h 239"/>
                <a:gd name="T74" fmla="*/ 146 w 239"/>
                <a:gd name="T75" fmla="*/ 163 h 239"/>
                <a:gd name="T76" fmla="*/ 150 w 239"/>
                <a:gd name="T77" fmla="*/ 155 h 239"/>
                <a:gd name="T78" fmla="*/ 148 w 239"/>
                <a:gd name="T79" fmla="*/ 144 h 239"/>
                <a:gd name="T80" fmla="*/ 139 w 239"/>
                <a:gd name="T81" fmla="*/ 137 h 239"/>
                <a:gd name="T82" fmla="*/ 138 w 239"/>
                <a:gd name="T83" fmla="*/ 137 h 239"/>
                <a:gd name="T84" fmla="*/ 137 w 239"/>
                <a:gd name="T85" fmla="*/ 136 h 239"/>
                <a:gd name="T86" fmla="*/ 137 w 239"/>
                <a:gd name="T87" fmla="*/ 168 h 239"/>
                <a:gd name="T88" fmla="*/ 102 w 239"/>
                <a:gd name="T89" fmla="*/ 78 h 239"/>
                <a:gd name="T90" fmla="*/ 99 w 239"/>
                <a:gd name="T91" fmla="*/ 88 h 239"/>
                <a:gd name="T92" fmla="*/ 103 w 239"/>
                <a:gd name="T93" fmla="*/ 97 h 239"/>
                <a:gd name="T94" fmla="*/ 111 w 239"/>
                <a:gd name="T95" fmla="*/ 104 h 239"/>
                <a:gd name="T96" fmla="*/ 111 w 239"/>
                <a:gd name="T97" fmla="*/ 71 h 239"/>
                <a:gd name="T98" fmla="*/ 102 w 239"/>
                <a:gd name="T99" fmla="*/ 78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39" h="239">
                  <a:moveTo>
                    <a:pt x="119" y="0"/>
                  </a:moveTo>
                  <a:cubicBezTo>
                    <a:pt x="185" y="0"/>
                    <a:pt x="239" y="53"/>
                    <a:pt x="239" y="119"/>
                  </a:cubicBezTo>
                  <a:cubicBezTo>
                    <a:pt x="239" y="185"/>
                    <a:pt x="186" y="239"/>
                    <a:pt x="120" y="239"/>
                  </a:cubicBezTo>
                  <a:cubicBezTo>
                    <a:pt x="54" y="239"/>
                    <a:pt x="0" y="186"/>
                    <a:pt x="0" y="120"/>
                  </a:cubicBezTo>
                  <a:cubicBezTo>
                    <a:pt x="0" y="54"/>
                    <a:pt x="53" y="0"/>
                    <a:pt x="119" y="0"/>
                  </a:cubicBezTo>
                  <a:close/>
                  <a:moveTo>
                    <a:pt x="137" y="48"/>
                  </a:moveTo>
                  <a:cubicBezTo>
                    <a:pt x="137" y="36"/>
                    <a:pt x="137" y="36"/>
                    <a:pt x="137" y="36"/>
                  </a:cubicBezTo>
                  <a:cubicBezTo>
                    <a:pt x="111" y="36"/>
                    <a:pt x="111" y="36"/>
                    <a:pt x="111" y="36"/>
                  </a:cubicBezTo>
                  <a:cubicBezTo>
                    <a:pt x="111" y="48"/>
                    <a:pt x="111" y="48"/>
                    <a:pt x="111" y="48"/>
                  </a:cubicBezTo>
                  <a:cubicBezTo>
                    <a:pt x="99" y="51"/>
                    <a:pt x="90" y="56"/>
                    <a:pt x="84" y="63"/>
                  </a:cubicBezTo>
                  <a:cubicBezTo>
                    <a:pt x="78" y="71"/>
                    <a:pt x="75" y="78"/>
                    <a:pt x="75" y="86"/>
                  </a:cubicBezTo>
                  <a:cubicBezTo>
                    <a:pt x="74" y="95"/>
                    <a:pt x="76" y="103"/>
                    <a:pt x="81" y="110"/>
                  </a:cubicBezTo>
                  <a:cubicBezTo>
                    <a:pt x="85" y="116"/>
                    <a:pt x="92" y="121"/>
                    <a:pt x="100" y="124"/>
                  </a:cubicBezTo>
                  <a:cubicBezTo>
                    <a:pt x="102" y="125"/>
                    <a:pt x="104" y="126"/>
                    <a:pt x="106" y="127"/>
                  </a:cubicBezTo>
                  <a:cubicBezTo>
                    <a:pt x="108" y="127"/>
                    <a:pt x="109" y="128"/>
                    <a:pt x="111" y="129"/>
                  </a:cubicBezTo>
                  <a:cubicBezTo>
                    <a:pt x="111" y="167"/>
                    <a:pt x="111" y="167"/>
                    <a:pt x="111" y="167"/>
                  </a:cubicBezTo>
                  <a:cubicBezTo>
                    <a:pt x="107" y="166"/>
                    <a:pt x="104" y="163"/>
                    <a:pt x="101" y="159"/>
                  </a:cubicBezTo>
                  <a:cubicBezTo>
                    <a:pt x="99" y="156"/>
                    <a:pt x="98" y="151"/>
                    <a:pt x="98" y="145"/>
                  </a:cubicBezTo>
                  <a:cubicBezTo>
                    <a:pt x="72" y="145"/>
                    <a:pt x="72" y="145"/>
                    <a:pt x="72" y="145"/>
                  </a:cubicBezTo>
                  <a:cubicBezTo>
                    <a:pt x="72" y="154"/>
                    <a:pt x="75" y="164"/>
                    <a:pt x="81" y="174"/>
                  </a:cubicBezTo>
                  <a:cubicBezTo>
                    <a:pt x="87" y="184"/>
                    <a:pt x="97" y="190"/>
                    <a:pt x="111" y="193"/>
                  </a:cubicBezTo>
                  <a:cubicBezTo>
                    <a:pt x="111" y="206"/>
                    <a:pt x="111" y="206"/>
                    <a:pt x="111" y="206"/>
                  </a:cubicBezTo>
                  <a:cubicBezTo>
                    <a:pt x="137" y="206"/>
                    <a:pt x="137" y="206"/>
                    <a:pt x="137" y="206"/>
                  </a:cubicBezTo>
                  <a:cubicBezTo>
                    <a:pt x="137" y="193"/>
                    <a:pt x="137" y="193"/>
                    <a:pt x="137" y="193"/>
                  </a:cubicBezTo>
                  <a:cubicBezTo>
                    <a:pt x="149" y="191"/>
                    <a:pt x="158" y="187"/>
                    <a:pt x="165" y="180"/>
                  </a:cubicBezTo>
                  <a:cubicBezTo>
                    <a:pt x="171" y="173"/>
                    <a:pt x="175" y="165"/>
                    <a:pt x="176" y="155"/>
                  </a:cubicBezTo>
                  <a:cubicBezTo>
                    <a:pt x="177" y="146"/>
                    <a:pt x="175" y="139"/>
                    <a:pt x="171" y="132"/>
                  </a:cubicBezTo>
                  <a:cubicBezTo>
                    <a:pt x="166" y="125"/>
                    <a:pt x="160" y="120"/>
                    <a:pt x="152" y="117"/>
                  </a:cubicBezTo>
                  <a:cubicBezTo>
                    <a:pt x="149" y="115"/>
                    <a:pt x="147" y="114"/>
                    <a:pt x="144" y="113"/>
                  </a:cubicBezTo>
                  <a:cubicBezTo>
                    <a:pt x="142" y="112"/>
                    <a:pt x="139" y="112"/>
                    <a:pt x="137" y="111"/>
                  </a:cubicBezTo>
                  <a:cubicBezTo>
                    <a:pt x="137" y="72"/>
                    <a:pt x="137" y="72"/>
                    <a:pt x="137" y="72"/>
                  </a:cubicBezTo>
                  <a:cubicBezTo>
                    <a:pt x="140" y="74"/>
                    <a:pt x="143" y="77"/>
                    <a:pt x="145" y="81"/>
                  </a:cubicBezTo>
                  <a:cubicBezTo>
                    <a:pt x="146" y="84"/>
                    <a:pt x="147" y="88"/>
                    <a:pt x="147" y="92"/>
                  </a:cubicBezTo>
                  <a:cubicBezTo>
                    <a:pt x="171" y="92"/>
                    <a:pt x="171" y="92"/>
                    <a:pt x="171" y="92"/>
                  </a:cubicBezTo>
                  <a:cubicBezTo>
                    <a:pt x="171" y="86"/>
                    <a:pt x="169" y="78"/>
                    <a:pt x="164" y="68"/>
                  </a:cubicBezTo>
                  <a:cubicBezTo>
                    <a:pt x="159" y="58"/>
                    <a:pt x="150" y="51"/>
                    <a:pt x="137" y="48"/>
                  </a:cubicBezTo>
                  <a:close/>
                  <a:moveTo>
                    <a:pt x="137" y="168"/>
                  </a:moveTo>
                  <a:cubicBezTo>
                    <a:pt x="141" y="167"/>
                    <a:pt x="144" y="165"/>
                    <a:pt x="146" y="163"/>
                  </a:cubicBezTo>
                  <a:cubicBezTo>
                    <a:pt x="148" y="161"/>
                    <a:pt x="149" y="158"/>
                    <a:pt x="150" y="155"/>
                  </a:cubicBezTo>
                  <a:cubicBezTo>
                    <a:pt x="150" y="151"/>
                    <a:pt x="150" y="147"/>
                    <a:pt x="148" y="144"/>
                  </a:cubicBezTo>
                  <a:cubicBezTo>
                    <a:pt x="146" y="141"/>
                    <a:pt x="143" y="139"/>
                    <a:pt x="139" y="137"/>
                  </a:cubicBezTo>
                  <a:cubicBezTo>
                    <a:pt x="139" y="137"/>
                    <a:pt x="138" y="137"/>
                    <a:pt x="138" y="137"/>
                  </a:cubicBezTo>
                  <a:cubicBezTo>
                    <a:pt x="138" y="136"/>
                    <a:pt x="137" y="136"/>
                    <a:pt x="137" y="136"/>
                  </a:cubicBezTo>
                  <a:lnTo>
                    <a:pt x="137" y="168"/>
                  </a:lnTo>
                  <a:close/>
                  <a:moveTo>
                    <a:pt x="102" y="78"/>
                  </a:moveTo>
                  <a:cubicBezTo>
                    <a:pt x="100" y="81"/>
                    <a:pt x="99" y="84"/>
                    <a:pt x="99" y="88"/>
                  </a:cubicBezTo>
                  <a:cubicBezTo>
                    <a:pt x="99" y="92"/>
                    <a:pt x="100" y="95"/>
                    <a:pt x="103" y="97"/>
                  </a:cubicBezTo>
                  <a:cubicBezTo>
                    <a:pt x="105" y="100"/>
                    <a:pt x="108" y="102"/>
                    <a:pt x="111" y="104"/>
                  </a:cubicBezTo>
                  <a:cubicBezTo>
                    <a:pt x="111" y="71"/>
                    <a:pt x="111" y="71"/>
                    <a:pt x="111" y="71"/>
                  </a:cubicBezTo>
                  <a:cubicBezTo>
                    <a:pt x="107" y="73"/>
                    <a:pt x="104" y="76"/>
                    <a:pt x="102" y="78"/>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84" name="Freeform 76"/>
            <p:cNvSpPr/>
            <p:nvPr/>
          </p:nvSpPr>
          <p:spPr bwMode="auto">
            <a:xfrm>
              <a:off x="2066925" y="3786188"/>
              <a:ext cx="404813" cy="190500"/>
            </a:xfrm>
            <a:custGeom>
              <a:avLst/>
              <a:gdLst>
                <a:gd name="T0" fmla="*/ 54 w 525"/>
                <a:gd name="T1" fmla="*/ 248 h 248"/>
                <a:gd name="T2" fmla="*/ 0 w 525"/>
                <a:gd name="T3" fmla="*/ 241 h 248"/>
                <a:gd name="T4" fmla="*/ 265 w 525"/>
                <a:gd name="T5" fmla="*/ 0 h 248"/>
                <a:gd name="T6" fmla="*/ 483 w 525"/>
                <a:gd name="T7" fmla="*/ 114 h 248"/>
                <a:gd name="T8" fmla="*/ 514 w 525"/>
                <a:gd name="T9" fmla="*/ 93 h 248"/>
                <a:gd name="T10" fmla="*/ 525 w 525"/>
                <a:gd name="T11" fmla="*/ 99 h 248"/>
                <a:gd name="T12" fmla="*/ 525 w 525"/>
                <a:gd name="T13" fmla="*/ 214 h 248"/>
                <a:gd name="T14" fmla="*/ 511 w 525"/>
                <a:gd name="T15" fmla="*/ 224 h 248"/>
                <a:gd name="T16" fmla="*/ 403 w 525"/>
                <a:gd name="T17" fmla="*/ 184 h 248"/>
                <a:gd name="T18" fmla="*/ 401 w 525"/>
                <a:gd name="T19" fmla="*/ 172 h 248"/>
                <a:gd name="T20" fmla="*/ 438 w 525"/>
                <a:gd name="T21" fmla="*/ 145 h 248"/>
                <a:gd name="T22" fmla="*/ 265 w 525"/>
                <a:gd name="T23" fmla="*/ 55 h 248"/>
                <a:gd name="T24" fmla="*/ 54 w 525"/>
                <a:gd name="T25" fmla="*/ 248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5" h="248">
                  <a:moveTo>
                    <a:pt x="54" y="248"/>
                  </a:moveTo>
                  <a:cubicBezTo>
                    <a:pt x="0" y="241"/>
                    <a:pt x="0" y="241"/>
                    <a:pt x="0" y="241"/>
                  </a:cubicBezTo>
                  <a:cubicBezTo>
                    <a:pt x="13" y="106"/>
                    <a:pt x="127" y="0"/>
                    <a:pt x="265" y="0"/>
                  </a:cubicBezTo>
                  <a:cubicBezTo>
                    <a:pt x="355" y="1"/>
                    <a:pt x="435" y="46"/>
                    <a:pt x="483" y="114"/>
                  </a:cubicBezTo>
                  <a:cubicBezTo>
                    <a:pt x="514" y="93"/>
                    <a:pt x="514" y="93"/>
                    <a:pt x="514" y="93"/>
                  </a:cubicBezTo>
                  <a:cubicBezTo>
                    <a:pt x="520" y="89"/>
                    <a:pt x="525" y="92"/>
                    <a:pt x="525" y="99"/>
                  </a:cubicBezTo>
                  <a:cubicBezTo>
                    <a:pt x="525" y="214"/>
                    <a:pt x="525" y="214"/>
                    <a:pt x="525" y="214"/>
                  </a:cubicBezTo>
                  <a:cubicBezTo>
                    <a:pt x="525" y="222"/>
                    <a:pt x="519" y="226"/>
                    <a:pt x="511" y="224"/>
                  </a:cubicBezTo>
                  <a:cubicBezTo>
                    <a:pt x="403" y="184"/>
                    <a:pt x="403" y="184"/>
                    <a:pt x="403" y="184"/>
                  </a:cubicBezTo>
                  <a:cubicBezTo>
                    <a:pt x="396" y="181"/>
                    <a:pt x="395" y="176"/>
                    <a:pt x="401" y="172"/>
                  </a:cubicBezTo>
                  <a:cubicBezTo>
                    <a:pt x="438" y="145"/>
                    <a:pt x="438" y="145"/>
                    <a:pt x="438" y="145"/>
                  </a:cubicBezTo>
                  <a:cubicBezTo>
                    <a:pt x="400" y="91"/>
                    <a:pt x="337" y="55"/>
                    <a:pt x="265" y="55"/>
                  </a:cubicBezTo>
                  <a:cubicBezTo>
                    <a:pt x="155" y="55"/>
                    <a:pt x="64" y="139"/>
                    <a:pt x="54" y="248"/>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85" name="Freeform 77"/>
            <p:cNvSpPr/>
            <p:nvPr/>
          </p:nvSpPr>
          <p:spPr bwMode="auto">
            <a:xfrm>
              <a:off x="2071688" y="4006850"/>
              <a:ext cx="403225" cy="190500"/>
            </a:xfrm>
            <a:custGeom>
              <a:avLst/>
              <a:gdLst>
                <a:gd name="T0" fmla="*/ 471 w 525"/>
                <a:gd name="T1" fmla="*/ 0 h 248"/>
                <a:gd name="T2" fmla="*/ 260 w 525"/>
                <a:gd name="T3" fmla="*/ 193 h 248"/>
                <a:gd name="T4" fmla="*/ 87 w 525"/>
                <a:gd name="T5" fmla="*/ 103 h 248"/>
                <a:gd name="T6" fmla="*/ 124 w 525"/>
                <a:gd name="T7" fmla="*/ 76 h 248"/>
                <a:gd name="T8" fmla="*/ 122 w 525"/>
                <a:gd name="T9" fmla="*/ 64 h 248"/>
                <a:gd name="T10" fmla="*/ 14 w 525"/>
                <a:gd name="T11" fmla="*/ 24 h 248"/>
                <a:gd name="T12" fmla="*/ 0 w 525"/>
                <a:gd name="T13" fmla="*/ 34 h 248"/>
                <a:gd name="T14" fmla="*/ 0 w 525"/>
                <a:gd name="T15" fmla="*/ 148 h 248"/>
                <a:gd name="T16" fmla="*/ 11 w 525"/>
                <a:gd name="T17" fmla="*/ 155 h 248"/>
                <a:gd name="T18" fmla="*/ 42 w 525"/>
                <a:gd name="T19" fmla="*/ 134 h 248"/>
                <a:gd name="T20" fmla="*/ 260 w 525"/>
                <a:gd name="T21" fmla="*/ 248 h 248"/>
                <a:gd name="T22" fmla="*/ 525 w 525"/>
                <a:gd name="T23" fmla="*/ 7 h 248"/>
                <a:gd name="T24" fmla="*/ 471 w 525"/>
                <a:gd name="T25"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25" h="248">
                  <a:moveTo>
                    <a:pt x="471" y="0"/>
                  </a:moveTo>
                  <a:cubicBezTo>
                    <a:pt x="462" y="108"/>
                    <a:pt x="371" y="193"/>
                    <a:pt x="260" y="193"/>
                  </a:cubicBezTo>
                  <a:cubicBezTo>
                    <a:pt x="188" y="193"/>
                    <a:pt x="125" y="157"/>
                    <a:pt x="87" y="103"/>
                  </a:cubicBezTo>
                  <a:cubicBezTo>
                    <a:pt x="124" y="76"/>
                    <a:pt x="124" y="76"/>
                    <a:pt x="124" y="76"/>
                  </a:cubicBezTo>
                  <a:cubicBezTo>
                    <a:pt x="130" y="72"/>
                    <a:pt x="129" y="67"/>
                    <a:pt x="122" y="64"/>
                  </a:cubicBezTo>
                  <a:cubicBezTo>
                    <a:pt x="14" y="24"/>
                    <a:pt x="14" y="24"/>
                    <a:pt x="14" y="24"/>
                  </a:cubicBezTo>
                  <a:cubicBezTo>
                    <a:pt x="6" y="22"/>
                    <a:pt x="0" y="26"/>
                    <a:pt x="0" y="34"/>
                  </a:cubicBezTo>
                  <a:cubicBezTo>
                    <a:pt x="0" y="148"/>
                    <a:pt x="0" y="148"/>
                    <a:pt x="0" y="148"/>
                  </a:cubicBezTo>
                  <a:cubicBezTo>
                    <a:pt x="0" y="156"/>
                    <a:pt x="5" y="159"/>
                    <a:pt x="11" y="155"/>
                  </a:cubicBezTo>
                  <a:cubicBezTo>
                    <a:pt x="42" y="134"/>
                    <a:pt x="42" y="134"/>
                    <a:pt x="42" y="134"/>
                  </a:cubicBezTo>
                  <a:cubicBezTo>
                    <a:pt x="90" y="202"/>
                    <a:pt x="170" y="247"/>
                    <a:pt x="260" y="248"/>
                  </a:cubicBezTo>
                  <a:cubicBezTo>
                    <a:pt x="398" y="248"/>
                    <a:pt x="512" y="142"/>
                    <a:pt x="525" y="7"/>
                  </a:cubicBezTo>
                  <a:lnTo>
                    <a:pt x="471" y="0"/>
                  </a:ln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grpSp>
      <p:grpSp>
        <p:nvGrpSpPr>
          <p:cNvPr id="86" name="Group 216"/>
          <p:cNvGrpSpPr/>
          <p:nvPr/>
        </p:nvGrpSpPr>
        <p:grpSpPr>
          <a:xfrm>
            <a:off x="5788025" y="702310"/>
            <a:ext cx="278130" cy="220345"/>
            <a:chOff x="1209675" y="6354763"/>
            <a:chExt cx="449263" cy="363538"/>
          </a:xfrm>
          <a:solidFill>
            <a:srgbClr val="C51729"/>
          </a:solidFill>
        </p:grpSpPr>
        <p:sp>
          <p:nvSpPr>
            <p:cNvPr id="87" name="Freeform 205"/>
            <p:cNvSpPr/>
            <p:nvPr/>
          </p:nvSpPr>
          <p:spPr bwMode="auto">
            <a:xfrm>
              <a:off x="1560513" y="6529388"/>
              <a:ext cx="96838" cy="188913"/>
            </a:xfrm>
            <a:custGeom>
              <a:avLst/>
              <a:gdLst>
                <a:gd name="T0" fmla="*/ 31 w 126"/>
                <a:gd name="T1" fmla="*/ 0 h 245"/>
                <a:gd name="T2" fmla="*/ 0 w 126"/>
                <a:gd name="T3" fmla="*/ 39 h 245"/>
                <a:gd name="T4" fmla="*/ 0 w 126"/>
                <a:gd name="T5" fmla="*/ 245 h 245"/>
                <a:gd name="T6" fmla="*/ 126 w 126"/>
                <a:gd name="T7" fmla="*/ 245 h 245"/>
                <a:gd name="T8" fmla="*/ 125 w 126"/>
                <a:gd name="T9" fmla="*/ 74 h 245"/>
                <a:gd name="T10" fmla="*/ 31 w 126"/>
                <a:gd name="T11" fmla="*/ 0 h 245"/>
              </a:gdLst>
              <a:ahLst/>
              <a:cxnLst>
                <a:cxn ang="0">
                  <a:pos x="T0" y="T1"/>
                </a:cxn>
                <a:cxn ang="0">
                  <a:pos x="T2" y="T3"/>
                </a:cxn>
                <a:cxn ang="0">
                  <a:pos x="T4" y="T5"/>
                </a:cxn>
                <a:cxn ang="0">
                  <a:pos x="T6" y="T7"/>
                </a:cxn>
                <a:cxn ang="0">
                  <a:pos x="T8" y="T9"/>
                </a:cxn>
                <a:cxn ang="0">
                  <a:pos x="T10" y="T11"/>
                </a:cxn>
              </a:cxnLst>
              <a:rect l="0" t="0" r="r" b="b"/>
              <a:pathLst>
                <a:path w="126" h="245">
                  <a:moveTo>
                    <a:pt x="31" y="0"/>
                  </a:moveTo>
                  <a:cubicBezTo>
                    <a:pt x="0" y="39"/>
                    <a:pt x="0" y="39"/>
                    <a:pt x="0" y="39"/>
                  </a:cubicBezTo>
                  <a:cubicBezTo>
                    <a:pt x="0" y="245"/>
                    <a:pt x="0" y="245"/>
                    <a:pt x="0" y="245"/>
                  </a:cubicBezTo>
                  <a:cubicBezTo>
                    <a:pt x="126" y="245"/>
                    <a:pt x="126" y="245"/>
                    <a:pt x="126" y="245"/>
                  </a:cubicBezTo>
                  <a:cubicBezTo>
                    <a:pt x="125" y="74"/>
                    <a:pt x="125" y="74"/>
                    <a:pt x="125" y="74"/>
                  </a:cubicBezTo>
                  <a:cubicBezTo>
                    <a:pt x="99" y="52"/>
                    <a:pt x="31" y="0"/>
                    <a:pt x="31" y="0"/>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88" name="Freeform 207"/>
            <p:cNvSpPr/>
            <p:nvPr/>
          </p:nvSpPr>
          <p:spPr bwMode="auto">
            <a:xfrm>
              <a:off x="1209675" y="6354763"/>
              <a:ext cx="449263" cy="339725"/>
            </a:xfrm>
            <a:custGeom>
              <a:avLst/>
              <a:gdLst>
                <a:gd name="T0" fmla="*/ 236 w 585"/>
                <a:gd name="T1" fmla="*/ 248 h 442"/>
                <a:gd name="T2" fmla="*/ 76 w 585"/>
                <a:gd name="T3" fmla="*/ 428 h 442"/>
                <a:gd name="T4" fmla="*/ 46 w 585"/>
                <a:gd name="T5" fmla="*/ 442 h 442"/>
                <a:gd name="T6" fmla="*/ 18 w 585"/>
                <a:gd name="T7" fmla="*/ 432 h 442"/>
                <a:gd name="T8" fmla="*/ 15 w 585"/>
                <a:gd name="T9" fmla="*/ 374 h 442"/>
                <a:gd name="T10" fmla="*/ 206 w 585"/>
                <a:gd name="T11" fmla="*/ 158 h 442"/>
                <a:gd name="T12" fmla="*/ 237 w 585"/>
                <a:gd name="T13" fmla="*/ 144 h 442"/>
                <a:gd name="T14" fmla="*/ 268 w 585"/>
                <a:gd name="T15" fmla="*/ 158 h 442"/>
                <a:gd name="T16" fmla="*/ 323 w 585"/>
                <a:gd name="T17" fmla="*/ 224 h 442"/>
                <a:gd name="T18" fmla="*/ 425 w 585"/>
                <a:gd name="T19" fmla="*/ 101 h 442"/>
                <a:gd name="T20" fmla="*/ 330 w 585"/>
                <a:gd name="T21" fmla="*/ 19 h 442"/>
                <a:gd name="T22" fmla="*/ 566 w 585"/>
                <a:gd name="T23" fmla="*/ 0 h 442"/>
                <a:gd name="T24" fmla="*/ 585 w 585"/>
                <a:gd name="T25" fmla="*/ 239 h 442"/>
                <a:gd name="T26" fmla="*/ 487 w 585"/>
                <a:gd name="T27" fmla="*/ 154 h 442"/>
                <a:gd name="T28" fmla="*/ 355 w 585"/>
                <a:gd name="T29" fmla="*/ 314 h 442"/>
                <a:gd name="T30" fmla="*/ 324 w 585"/>
                <a:gd name="T31" fmla="*/ 329 h 442"/>
                <a:gd name="T32" fmla="*/ 292 w 585"/>
                <a:gd name="T33" fmla="*/ 314 h 442"/>
                <a:gd name="T34" fmla="*/ 236 w 585"/>
                <a:gd name="T35" fmla="*/ 248 h 4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5" h="442">
                  <a:moveTo>
                    <a:pt x="236" y="248"/>
                  </a:moveTo>
                  <a:cubicBezTo>
                    <a:pt x="76" y="428"/>
                    <a:pt x="76" y="428"/>
                    <a:pt x="76" y="428"/>
                  </a:cubicBezTo>
                  <a:cubicBezTo>
                    <a:pt x="68" y="438"/>
                    <a:pt x="57" y="442"/>
                    <a:pt x="46" y="442"/>
                  </a:cubicBezTo>
                  <a:cubicBezTo>
                    <a:pt x="36" y="442"/>
                    <a:pt x="26" y="439"/>
                    <a:pt x="18" y="432"/>
                  </a:cubicBezTo>
                  <a:cubicBezTo>
                    <a:pt x="1" y="417"/>
                    <a:pt x="0" y="391"/>
                    <a:pt x="15" y="374"/>
                  </a:cubicBezTo>
                  <a:cubicBezTo>
                    <a:pt x="206" y="158"/>
                    <a:pt x="206" y="158"/>
                    <a:pt x="206" y="158"/>
                  </a:cubicBezTo>
                  <a:cubicBezTo>
                    <a:pt x="214" y="149"/>
                    <a:pt x="225" y="143"/>
                    <a:pt x="237" y="144"/>
                  </a:cubicBezTo>
                  <a:cubicBezTo>
                    <a:pt x="249" y="144"/>
                    <a:pt x="260" y="149"/>
                    <a:pt x="268" y="158"/>
                  </a:cubicBezTo>
                  <a:cubicBezTo>
                    <a:pt x="323" y="224"/>
                    <a:pt x="323" y="224"/>
                    <a:pt x="323" y="224"/>
                  </a:cubicBezTo>
                  <a:cubicBezTo>
                    <a:pt x="425" y="101"/>
                    <a:pt x="425" y="101"/>
                    <a:pt x="425" y="101"/>
                  </a:cubicBezTo>
                  <a:cubicBezTo>
                    <a:pt x="330" y="19"/>
                    <a:pt x="330" y="19"/>
                    <a:pt x="330" y="19"/>
                  </a:cubicBezTo>
                  <a:cubicBezTo>
                    <a:pt x="566" y="0"/>
                    <a:pt x="566" y="0"/>
                    <a:pt x="566" y="0"/>
                  </a:cubicBezTo>
                  <a:cubicBezTo>
                    <a:pt x="585" y="239"/>
                    <a:pt x="585" y="239"/>
                    <a:pt x="585" y="239"/>
                  </a:cubicBezTo>
                  <a:cubicBezTo>
                    <a:pt x="487" y="154"/>
                    <a:pt x="487" y="154"/>
                    <a:pt x="487" y="154"/>
                  </a:cubicBezTo>
                  <a:cubicBezTo>
                    <a:pt x="355" y="314"/>
                    <a:pt x="355" y="314"/>
                    <a:pt x="355" y="314"/>
                  </a:cubicBezTo>
                  <a:cubicBezTo>
                    <a:pt x="348" y="323"/>
                    <a:pt x="336" y="329"/>
                    <a:pt x="324" y="329"/>
                  </a:cubicBezTo>
                  <a:cubicBezTo>
                    <a:pt x="311" y="329"/>
                    <a:pt x="300" y="324"/>
                    <a:pt x="292" y="314"/>
                  </a:cubicBezTo>
                  <a:lnTo>
                    <a:pt x="236" y="248"/>
                  </a:ln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89" name="Freeform 208"/>
            <p:cNvSpPr/>
            <p:nvPr/>
          </p:nvSpPr>
          <p:spPr bwMode="auto">
            <a:xfrm>
              <a:off x="1417638" y="6589713"/>
              <a:ext cx="119063" cy="127000"/>
            </a:xfrm>
            <a:custGeom>
              <a:avLst/>
              <a:gdLst>
                <a:gd name="T0" fmla="*/ 98 w 153"/>
                <a:gd name="T1" fmla="*/ 64 h 167"/>
                <a:gd name="T2" fmla="*/ 62 w 153"/>
                <a:gd name="T3" fmla="*/ 83 h 167"/>
                <a:gd name="T4" fmla="*/ 1 w 153"/>
                <a:gd name="T5" fmla="*/ 56 h 167"/>
                <a:gd name="T6" fmla="*/ 0 w 153"/>
                <a:gd name="T7" fmla="*/ 167 h 167"/>
                <a:gd name="T8" fmla="*/ 150 w 153"/>
                <a:gd name="T9" fmla="*/ 167 h 167"/>
                <a:gd name="T10" fmla="*/ 153 w 153"/>
                <a:gd name="T11" fmla="*/ 0 h 167"/>
                <a:gd name="T12" fmla="*/ 98 w 153"/>
                <a:gd name="T13" fmla="*/ 64 h 167"/>
              </a:gdLst>
              <a:ahLst/>
              <a:cxnLst>
                <a:cxn ang="0">
                  <a:pos x="T0" y="T1"/>
                </a:cxn>
                <a:cxn ang="0">
                  <a:pos x="T2" y="T3"/>
                </a:cxn>
                <a:cxn ang="0">
                  <a:pos x="T4" y="T5"/>
                </a:cxn>
                <a:cxn ang="0">
                  <a:pos x="T6" y="T7"/>
                </a:cxn>
                <a:cxn ang="0">
                  <a:pos x="T8" y="T9"/>
                </a:cxn>
                <a:cxn ang="0">
                  <a:pos x="T10" y="T11"/>
                </a:cxn>
                <a:cxn ang="0">
                  <a:pos x="T12" y="T13"/>
                </a:cxn>
              </a:cxnLst>
              <a:rect l="0" t="0" r="r" b="b"/>
              <a:pathLst>
                <a:path w="153" h="167">
                  <a:moveTo>
                    <a:pt x="98" y="64"/>
                  </a:moveTo>
                  <a:cubicBezTo>
                    <a:pt x="76" y="83"/>
                    <a:pt x="62" y="83"/>
                    <a:pt x="62" y="83"/>
                  </a:cubicBezTo>
                  <a:cubicBezTo>
                    <a:pt x="43" y="86"/>
                    <a:pt x="15" y="67"/>
                    <a:pt x="1" y="56"/>
                  </a:cubicBezTo>
                  <a:cubicBezTo>
                    <a:pt x="0" y="167"/>
                    <a:pt x="0" y="167"/>
                    <a:pt x="0" y="167"/>
                  </a:cubicBezTo>
                  <a:cubicBezTo>
                    <a:pt x="150" y="167"/>
                    <a:pt x="150" y="167"/>
                    <a:pt x="150" y="167"/>
                  </a:cubicBezTo>
                  <a:cubicBezTo>
                    <a:pt x="153" y="0"/>
                    <a:pt x="153" y="0"/>
                    <a:pt x="153" y="0"/>
                  </a:cubicBezTo>
                  <a:cubicBezTo>
                    <a:pt x="132" y="24"/>
                    <a:pt x="116" y="47"/>
                    <a:pt x="98" y="64"/>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90" name="Freeform 209"/>
            <p:cNvSpPr/>
            <p:nvPr/>
          </p:nvSpPr>
          <p:spPr bwMode="auto">
            <a:xfrm>
              <a:off x="1295400" y="6600825"/>
              <a:ext cx="96838" cy="115888"/>
            </a:xfrm>
            <a:custGeom>
              <a:avLst/>
              <a:gdLst>
                <a:gd name="T0" fmla="*/ 0 w 61"/>
                <a:gd name="T1" fmla="*/ 73 h 73"/>
                <a:gd name="T2" fmla="*/ 61 w 61"/>
                <a:gd name="T3" fmla="*/ 73 h 73"/>
                <a:gd name="T4" fmla="*/ 61 w 61"/>
                <a:gd name="T5" fmla="*/ 0 h 73"/>
                <a:gd name="T6" fmla="*/ 0 w 61"/>
                <a:gd name="T7" fmla="*/ 70 h 73"/>
                <a:gd name="T8" fmla="*/ 0 w 61"/>
                <a:gd name="T9" fmla="*/ 73 h 73"/>
              </a:gdLst>
              <a:ahLst/>
              <a:cxnLst>
                <a:cxn ang="0">
                  <a:pos x="T0" y="T1"/>
                </a:cxn>
                <a:cxn ang="0">
                  <a:pos x="T2" y="T3"/>
                </a:cxn>
                <a:cxn ang="0">
                  <a:pos x="T4" y="T5"/>
                </a:cxn>
                <a:cxn ang="0">
                  <a:pos x="T6" y="T7"/>
                </a:cxn>
                <a:cxn ang="0">
                  <a:pos x="T8" y="T9"/>
                </a:cxn>
              </a:cxnLst>
              <a:rect l="0" t="0" r="r" b="b"/>
              <a:pathLst>
                <a:path w="61" h="73">
                  <a:moveTo>
                    <a:pt x="0" y="73"/>
                  </a:moveTo>
                  <a:lnTo>
                    <a:pt x="61" y="73"/>
                  </a:lnTo>
                  <a:lnTo>
                    <a:pt x="61" y="0"/>
                  </a:lnTo>
                  <a:lnTo>
                    <a:pt x="0" y="70"/>
                  </a:lnTo>
                  <a:lnTo>
                    <a:pt x="0" y="73"/>
                  </a:ln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grpSp>
      <p:grpSp>
        <p:nvGrpSpPr>
          <p:cNvPr id="91" name="Group 221"/>
          <p:cNvGrpSpPr/>
          <p:nvPr/>
        </p:nvGrpSpPr>
        <p:grpSpPr>
          <a:xfrm>
            <a:off x="5826760" y="2199640"/>
            <a:ext cx="275590" cy="270510"/>
            <a:chOff x="2060575" y="6313488"/>
            <a:chExt cx="446088" cy="447675"/>
          </a:xfrm>
          <a:solidFill>
            <a:srgbClr val="C51729"/>
          </a:solidFill>
        </p:grpSpPr>
        <p:sp>
          <p:nvSpPr>
            <p:cNvPr id="92" name="Freeform 210"/>
            <p:cNvSpPr/>
            <p:nvPr/>
          </p:nvSpPr>
          <p:spPr bwMode="auto">
            <a:xfrm>
              <a:off x="2306638" y="6553200"/>
              <a:ext cx="200025" cy="188913"/>
            </a:xfrm>
            <a:custGeom>
              <a:avLst/>
              <a:gdLst>
                <a:gd name="T0" fmla="*/ 88 w 262"/>
                <a:gd name="T1" fmla="*/ 245 h 245"/>
                <a:gd name="T2" fmla="*/ 262 w 262"/>
                <a:gd name="T3" fmla="*/ 0 h 245"/>
                <a:gd name="T4" fmla="*/ 0 w 262"/>
                <a:gd name="T5" fmla="*/ 0 h 245"/>
                <a:gd name="T6" fmla="*/ 88 w 262"/>
                <a:gd name="T7" fmla="*/ 245 h 245"/>
              </a:gdLst>
              <a:ahLst/>
              <a:cxnLst>
                <a:cxn ang="0">
                  <a:pos x="T0" y="T1"/>
                </a:cxn>
                <a:cxn ang="0">
                  <a:pos x="T2" y="T3"/>
                </a:cxn>
                <a:cxn ang="0">
                  <a:pos x="T4" y="T5"/>
                </a:cxn>
                <a:cxn ang="0">
                  <a:pos x="T6" y="T7"/>
                </a:cxn>
              </a:cxnLst>
              <a:rect l="0" t="0" r="r" b="b"/>
              <a:pathLst>
                <a:path w="262" h="245">
                  <a:moveTo>
                    <a:pt x="88" y="245"/>
                  </a:moveTo>
                  <a:cubicBezTo>
                    <a:pt x="185" y="203"/>
                    <a:pt x="254" y="110"/>
                    <a:pt x="262" y="0"/>
                  </a:cubicBezTo>
                  <a:cubicBezTo>
                    <a:pt x="0" y="0"/>
                    <a:pt x="0" y="0"/>
                    <a:pt x="0" y="0"/>
                  </a:cubicBezTo>
                  <a:lnTo>
                    <a:pt x="88" y="245"/>
                  </a:ln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93" name="Freeform 211"/>
            <p:cNvSpPr/>
            <p:nvPr/>
          </p:nvSpPr>
          <p:spPr bwMode="auto">
            <a:xfrm>
              <a:off x="2060575" y="6553200"/>
              <a:ext cx="282575" cy="207963"/>
            </a:xfrm>
            <a:custGeom>
              <a:avLst/>
              <a:gdLst>
                <a:gd name="T0" fmla="*/ 0 w 367"/>
                <a:gd name="T1" fmla="*/ 0 h 269"/>
                <a:gd name="T2" fmla="*/ 291 w 367"/>
                <a:gd name="T3" fmla="*/ 269 h 269"/>
                <a:gd name="T4" fmla="*/ 367 w 367"/>
                <a:gd name="T5" fmla="*/ 259 h 269"/>
                <a:gd name="T6" fmla="*/ 274 w 367"/>
                <a:gd name="T7" fmla="*/ 0 h 269"/>
                <a:gd name="T8" fmla="*/ 0 w 367"/>
                <a:gd name="T9" fmla="*/ 0 h 269"/>
              </a:gdLst>
              <a:ahLst/>
              <a:cxnLst>
                <a:cxn ang="0">
                  <a:pos x="T0" y="T1"/>
                </a:cxn>
                <a:cxn ang="0">
                  <a:pos x="T2" y="T3"/>
                </a:cxn>
                <a:cxn ang="0">
                  <a:pos x="T4" y="T5"/>
                </a:cxn>
                <a:cxn ang="0">
                  <a:pos x="T6" y="T7"/>
                </a:cxn>
                <a:cxn ang="0">
                  <a:pos x="T8" y="T9"/>
                </a:cxn>
              </a:cxnLst>
              <a:rect l="0" t="0" r="r" b="b"/>
              <a:pathLst>
                <a:path w="367" h="269">
                  <a:moveTo>
                    <a:pt x="0" y="0"/>
                  </a:moveTo>
                  <a:cubicBezTo>
                    <a:pt x="12" y="151"/>
                    <a:pt x="137" y="269"/>
                    <a:pt x="291" y="269"/>
                  </a:cubicBezTo>
                  <a:cubicBezTo>
                    <a:pt x="317" y="269"/>
                    <a:pt x="342" y="265"/>
                    <a:pt x="367" y="259"/>
                  </a:cubicBezTo>
                  <a:cubicBezTo>
                    <a:pt x="274" y="0"/>
                    <a:pt x="274" y="0"/>
                    <a:pt x="274" y="0"/>
                  </a:cubicBezTo>
                  <a:lnTo>
                    <a:pt x="0" y="0"/>
                  </a:ln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94" name="Freeform 212"/>
            <p:cNvSpPr/>
            <p:nvPr/>
          </p:nvSpPr>
          <p:spPr bwMode="auto">
            <a:xfrm>
              <a:off x="2060575" y="6361113"/>
              <a:ext cx="188913" cy="158750"/>
            </a:xfrm>
            <a:custGeom>
              <a:avLst/>
              <a:gdLst>
                <a:gd name="T0" fmla="*/ 110 w 245"/>
                <a:gd name="T1" fmla="*/ 0 h 206"/>
                <a:gd name="T2" fmla="*/ 0 w 245"/>
                <a:gd name="T3" fmla="*/ 206 h 206"/>
                <a:gd name="T4" fmla="*/ 245 w 245"/>
                <a:gd name="T5" fmla="*/ 206 h 206"/>
                <a:gd name="T6" fmla="*/ 110 w 245"/>
                <a:gd name="T7" fmla="*/ 0 h 206"/>
              </a:gdLst>
              <a:ahLst/>
              <a:cxnLst>
                <a:cxn ang="0">
                  <a:pos x="T0" y="T1"/>
                </a:cxn>
                <a:cxn ang="0">
                  <a:pos x="T2" y="T3"/>
                </a:cxn>
                <a:cxn ang="0">
                  <a:pos x="T4" y="T5"/>
                </a:cxn>
                <a:cxn ang="0">
                  <a:pos x="T6" y="T7"/>
                </a:cxn>
              </a:cxnLst>
              <a:rect l="0" t="0" r="r" b="b"/>
              <a:pathLst>
                <a:path w="245" h="206">
                  <a:moveTo>
                    <a:pt x="110" y="0"/>
                  </a:moveTo>
                  <a:cubicBezTo>
                    <a:pt x="48" y="49"/>
                    <a:pt x="7" y="122"/>
                    <a:pt x="0" y="206"/>
                  </a:cubicBezTo>
                  <a:cubicBezTo>
                    <a:pt x="245" y="206"/>
                    <a:pt x="245" y="206"/>
                    <a:pt x="245" y="206"/>
                  </a:cubicBezTo>
                  <a:lnTo>
                    <a:pt x="110" y="0"/>
                  </a:ln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95" name="Freeform 213"/>
            <p:cNvSpPr/>
            <p:nvPr/>
          </p:nvSpPr>
          <p:spPr bwMode="auto">
            <a:xfrm>
              <a:off x="2173288" y="6313488"/>
              <a:ext cx="93663" cy="173038"/>
            </a:xfrm>
            <a:custGeom>
              <a:avLst/>
              <a:gdLst>
                <a:gd name="T0" fmla="*/ 123 w 123"/>
                <a:gd name="T1" fmla="*/ 0 h 225"/>
                <a:gd name="T2" fmla="*/ 0 w 123"/>
                <a:gd name="T3" fmla="*/ 37 h 225"/>
                <a:gd name="T4" fmla="*/ 123 w 123"/>
                <a:gd name="T5" fmla="*/ 225 h 225"/>
                <a:gd name="T6" fmla="*/ 123 w 123"/>
                <a:gd name="T7" fmla="*/ 0 h 225"/>
              </a:gdLst>
              <a:ahLst/>
              <a:cxnLst>
                <a:cxn ang="0">
                  <a:pos x="T0" y="T1"/>
                </a:cxn>
                <a:cxn ang="0">
                  <a:pos x="T2" y="T3"/>
                </a:cxn>
                <a:cxn ang="0">
                  <a:pos x="T4" y="T5"/>
                </a:cxn>
                <a:cxn ang="0">
                  <a:pos x="T6" y="T7"/>
                </a:cxn>
              </a:cxnLst>
              <a:rect l="0" t="0" r="r" b="b"/>
              <a:pathLst>
                <a:path w="123" h="225">
                  <a:moveTo>
                    <a:pt x="123" y="0"/>
                  </a:moveTo>
                  <a:cubicBezTo>
                    <a:pt x="79" y="3"/>
                    <a:pt x="37" y="16"/>
                    <a:pt x="0" y="37"/>
                  </a:cubicBezTo>
                  <a:cubicBezTo>
                    <a:pt x="123" y="225"/>
                    <a:pt x="123" y="225"/>
                    <a:pt x="123" y="225"/>
                  </a:cubicBezTo>
                  <a:lnTo>
                    <a:pt x="123" y="0"/>
                  </a:ln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96" name="Freeform 214"/>
            <p:cNvSpPr/>
            <p:nvPr/>
          </p:nvSpPr>
          <p:spPr bwMode="auto">
            <a:xfrm>
              <a:off x="2300288" y="6313488"/>
              <a:ext cx="206375" cy="206375"/>
            </a:xfrm>
            <a:custGeom>
              <a:avLst/>
              <a:gdLst>
                <a:gd name="T0" fmla="*/ 269 w 269"/>
                <a:gd name="T1" fmla="*/ 268 h 268"/>
                <a:gd name="T2" fmla="*/ 0 w 269"/>
                <a:gd name="T3" fmla="*/ 268 h 268"/>
                <a:gd name="T4" fmla="*/ 0 w 269"/>
                <a:gd name="T5" fmla="*/ 0 h 268"/>
                <a:gd name="T6" fmla="*/ 269 w 269"/>
                <a:gd name="T7" fmla="*/ 268 h 268"/>
              </a:gdLst>
              <a:ahLst/>
              <a:cxnLst>
                <a:cxn ang="0">
                  <a:pos x="T0" y="T1"/>
                </a:cxn>
                <a:cxn ang="0">
                  <a:pos x="T2" y="T3"/>
                </a:cxn>
                <a:cxn ang="0">
                  <a:pos x="T4" y="T5"/>
                </a:cxn>
                <a:cxn ang="0">
                  <a:pos x="T6" y="T7"/>
                </a:cxn>
              </a:cxnLst>
              <a:rect l="0" t="0" r="r" b="b"/>
              <a:pathLst>
                <a:path w="269" h="268">
                  <a:moveTo>
                    <a:pt x="269" y="268"/>
                  </a:moveTo>
                  <a:cubicBezTo>
                    <a:pt x="0" y="268"/>
                    <a:pt x="0" y="268"/>
                    <a:pt x="0" y="268"/>
                  </a:cubicBezTo>
                  <a:cubicBezTo>
                    <a:pt x="0" y="0"/>
                    <a:pt x="0" y="0"/>
                    <a:pt x="0" y="0"/>
                  </a:cubicBezTo>
                  <a:cubicBezTo>
                    <a:pt x="144" y="10"/>
                    <a:pt x="258" y="124"/>
                    <a:pt x="269" y="268"/>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grpSp>
      <p:sp>
        <p:nvSpPr>
          <p:cNvPr id="5" name="下箭头 4"/>
          <p:cNvSpPr/>
          <p:nvPr/>
        </p:nvSpPr>
        <p:spPr>
          <a:xfrm>
            <a:off x="5897880" y="1216660"/>
            <a:ext cx="76835" cy="67119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下箭头 5"/>
          <p:cNvSpPr/>
          <p:nvPr/>
        </p:nvSpPr>
        <p:spPr>
          <a:xfrm>
            <a:off x="5911215" y="2745105"/>
            <a:ext cx="76835" cy="67119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Tm="0">
        <p:split orient="vert"/>
      </p:transition>
    </mc:Choice>
    <mc:Fallback>
      <p:transition spd="slow" advTm="0">
        <p:split orient="vert"/>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0957" y="274636"/>
            <a:ext cx="1534625" cy="355983"/>
          </a:xfrm>
        </p:spPr>
        <p:txBody>
          <a:bodyPr/>
          <a:lstStyle/>
          <a:p>
            <a:r>
              <a:rPr lang="zh-CN"/>
              <a:t>产品优势</a:t>
            </a:r>
            <a:endParaRPr lang="zh-CN"/>
          </a:p>
        </p:txBody>
      </p:sp>
      <p:sp>
        <p:nvSpPr>
          <p:cNvPr id="39" name="椭圆 38"/>
          <p:cNvSpPr/>
          <p:nvPr/>
        </p:nvSpPr>
        <p:spPr>
          <a:xfrm>
            <a:off x="1360457" y="856795"/>
            <a:ext cx="598732" cy="598732"/>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40" name="椭圆 39"/>
          <p:cNvSpPr/>
          <p:nvPr/>
        </p:nvSpPr>
        <p:spPr>
          <a:xfrm>
            <a:off x="1282352" y="2522041"/>
            <a:ext cx="598732" cy="598732"/>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43" name="Content Placeholder 2"/>
          <p:cNvSpPr txBox="1"/>
          <p:nvPr/>
        </p:nvSpPr>
        <p:spPr bwMode="auto">
          <a:xfrm>
            <a:off x="1400810" y="1588135"/>
            <a:ext cx="6271260" cy="938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charset="-122"/>
              </a:defRPr>
            </a:lvl1pPr>
            <a:lvl2pPr marL="457200">
              <a:defRPr sz="1300">
                <a:solidFill>
                  <a:schemeClr val="tx1"/>
                </a:solidFill>
                <a:latin typeface="Arial" panose="020B0604020202020204" pitchFamily="34" charset="0"/>
                <a:ea typeface="微软雅黑" panose="020B0503020204020204" charset="-122"/>
              </a:defRPr>
            </a:lvl2pPr>
            <a:lvl3pPr marL="914400">
              <a:defRPr sz="1300">
                <a:solidFill>
                  <a:schemeClr val="tx1"/>
                </a:solidFill>
                <a:latin typeface="Arial" panose="020B0604020202020204" pitchFamily="34" charset="0"/>
                <a:ea typeface="微软雅黑" panose="020B0503020204020204" charset="-122"/>
              </a:defRPr>
            </a:lvl3pPr>
            <a:lvl4pPr marL="1371600">
              <a:defRPr sz="1300">
                <a:solidFill>
                  <a:schemeClr val="tx1"/>
                </a:solidFill>
                <a:latin typeface="Arial" panose="020B0604020202020204" pitchFamily="34" charset="0"/>
                <a:ea typeface="微软雅黑" panose="020B0503020204020204" charset="-122"/>
              </a:defRPr>
            </a:lvl4pPr>
            <a:lvl5pPr marL="1828800">
              <a:defRPr sz="1300">
                <a:solidFill>
                  <a:schemeClr val="tx1"/>
                </a:solidFill>
                <a:latin typeface="Arial" panose="020B0604020202020204" pitchFamily="34" charset="0"/>
                <a:ea typeface="微软雅黑" panose="020B0503020204020204" charset="-122"/>
              </a:defRPr>
            </a:lvl5pPr>
            <a:lvl6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algn="l" defTabSz="685800">
              <a:lnSpc>
                <a:spcPct val="150000"/>
              </a:lnSpc>
              <a:spcBef>
                <a:spcPts val="1000"/>
              </a:spcBef>
              <a:buNone/>
              <a:defRPr/>
            </a:pPr>
            <a:r>
              <a:rPr lang="zh-CN" sz="1400">
                <a:solidFill>
                  <a:srgbClr val="613620"/>
                </a:solidFill>
                <a:latin typeface="+mn-lt"/>
                <a:ea typeface="+mn-ea"/>
                <a:cs typeface="Arial" panose="020B0604020202020204" pitchFamily="34" charset="0"/>
              </a:rPr>
              <a:t>快速企业信息抓取，输入企业名称或者税号可以快速采集企业明细信息，客户信息可以快速接入到平台上，不需要进行大量的初期信息维护的工作</a:t>
            </a:r>
            <a:endParaRPr lang="zh-CN" sz="1400">
              <a:solidFill>
                <a:srgbClr val="613620"/>
              </a:solidFill>
              <a:latin typeface="+mn-lt"/>
              <a:ea typeface="+mn-ea"/>
              <a:cs typeface="Arial" panose="020B0604020202020204" pitchFamily="34" charset="0"/>
            </a:endParaRPr>
          </a:p>
        </p:txBody>
      </p:sp>
      <p:sp>
        <p:nvSpPr>
          <p:cNvPr id="45" name="Content Placeholder 2"/>
          <p:cNvSpPr txBox="1"/>
          <p:nvPr/>
        </p:nvSpPr>
        <p:spPr bwMode="auto">
          <a:xfrm>
            <a:off x="1401445" y="3195955"/>
            <a:ext cx="6346825" cy="1456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charset="-122"/>
              </a:defRPr>
            </a:lvl1pPr>
            <a:lvl2pPr marL="457200">
              <a:defRPr sz="1300">
                <a:solidFill>
                  <a:schemeClr val="tx1"/>
                </a:solidFill>
                <a:latin typeface="Arial" panose="020B0604020202020204" pitchFamily="34" charset="0"/>
                <a:ea typeface="微软雅黑" panose="020B0503020204020204" charset="-122"/>
              </a:defRPr>
            </a:lvl2pPr>
            <a:lvl3pPr marL="914400">
              <a:defRPr sz="1300">
                <a:solidFill>
                  <a:schemeClr val="tx1"/>
                </a:solidFill>
                <a:latin typeface="Arial" panose="020B0604020202020204" pitchFamily="34" charset="0"/>
                <a:ea typeface="微软雅黑" panose="020B0503020204020204" charset="-122"/>
              </a:defRPr>
            </a:lvl3pPr>
            <a:lvl4pPr marL="1371600">
              <a:defRPr sz="1300">
                <a:solidFill>
                  <a:schemeClr val="tx1"/>
                </a:solidFill>
                <a:latin typeface="Arial" panose="020B0604020202020204" pitchFamily="34" charset="0"/>
                <a:ea typeface="微软雅黑" panose="020B0503020204020204" charset="-122"/>
              </a:defRPr>
            </a:lvl4pPr>
            <a:lvl5pPr marL="1828800">
              <a:defRPr sz="1300">
                <a:solidFill>
                  <a:schemeClr val="tx1"/>
                </a:solidFill>
                <a:latin typeface="Arial" panose="020B0604020202020204" pitchFamily="34" charset="0"/>
                <a:ea typeface="微软雅黑" panose="020B0503020204020204" charset="-122"/>
              </a:defRPr>
            </a:lvl5pPr>
            <a:lvl6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algn="l" defTabSz="685800">
              <a:lnSpc>
                <a:spcPct val="150000"/>
              </a:lnSpc>
              <a:spcBef>
                <a:spcPts val="1000"/>
              </a:spcBef>
              <a:buNone/>
              <a:defRPr/>
            </a:pPr>
            <a:r>
              <a:rPr lang="zh-CN" sz="1400">
                <a:solidFill>
                  <a:srgbClr val="613620"/>
                </a:solidFill>
                <a:latin typeface="+mn-lt"/>
                <a:ea typeface="+mn-ea"/>
                <a:cs typeface="Arial" panose="020B0604020202020204" pitchFamily="34" charset="0"/>
              </a:rPr>
              <a:t>从采集数据、申报完成、数据采集到扣费和报表文件回传，每户报税时间缩短至30s，采用爬虫集群几乎可以没有业务并发数上限，而现在每个企业采用人工报税的方式需要：登录、预抄报、计算销项票和进项票数字、填表、扣款、人工截图（留作交付证据），平均耗时需要10~15分钟以上</a:t>
            </a:r>
            <a:endParaRPr lang="zh-CN" sz="1400">
              <a:solidFill>
                <a:srgbClr val="613620"/>
              </a:solidFill>
              <a:latin typeface="+mn-lt"/>
              <a:ea typeface="+mn-ea"/>
              <a:cs typeface="Arial" panose="020B0604020202020204" pitchFamily="34" charset="0"/>
            </a:endParaRPr>
          </a:p>
        </p:txBody>
      </p:sp>
      <p:sp>
        <p:nvSpPr>
          <p:cNvPr id="48" name="AutoShape 28"/>
          <p:cNvSpPr/>
          <p:nvPr/>
        </p:nvSpPr>
        <p:spPr bwMode="auto">
          <a:xfrm>
            <a:off x="1414081" y="2641462"/>
            <a:ext cx="360363" cy="360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9450"/>
                </a:moveTo>
                <a:cubicBezTo>
                  <a:pt x="20249" y="9823"/>
                  <a:pt x="19947" y="10124"/>
                  <a:pt x="19575" y="10124"/>
                </a:cubicBezTo>
                <a:lnTo>
                  <a:pt x="18324" y="10124"/>
                </a:lnTo>
                <a:lnTo>
                  <a:pt x="15624" y="5400"/>
                </a:lnTo>
                <a:lnTo>
                  <a:pt x="17549" y="5400"/>
                </a:lnTo>
                <a:cubicBezTo>
                  <a:pt x="17762" y="5400"/>
                  <a:pt x="17962" y="5500"/>
                  <a:pt x="18089" y="5670"/>
                </a:cubicBezTo>
                <a:lnTo>
                  <a:pt x="20114" y="8370"/>
                </a:lnTo>
                <a:cubicBezTo>
                  <a:pt x="20202" y="8486"/>
                  <a:pt x="20249" y="8628"/>
                  <a:pt x="20249" y="8774"/>
                </a:cubicBezTo>
                <a:cubicBezTo>
                  <a:pt x="20249" y="8774"/>
                  <a:pt x="20249" y="9450"/>
                  <a:pt x="20249" y="9450"/>
                </a:cubicBezTo>
                <a:close/>
                <a:moveTo>
                  <a:pt x="18224" y="20249"/>
                </a:moveTo>
                <a:lnTo>
                  <a:pt x="14174" y="20249"/>
                </a:lnTo>
                <a:lnTo>
                  <a:pt x="14174" y="13500"/>
                </a:lnTo>
                <a:cubicBezTo>
                  <a:pt x="14174" y="13126"/>
                  <a:pt x="13872" y="12825"/>
                  <a:pt x="13499" y="12825"/>
                </a:cubicBezTo>
                <a:lnTo>
                  <a:pt x="8437" y="12825"/>
                </a:lnTo>
                <a:cubicBezTo>
                  <a:pt x="8064" y="12825"/>
                  <a:pt x="7762" y="13126"/>
                  <a:pt x="7762" y="13500"/>
                </a:cubicBezTo>
                <a:lnTo>
                  <a:pt x="7762" y="20249"/>
                </a:lnTo>
                <a:lnTo>
                  <a:pt x="3374" y="20249"/>
                </a:lnTo>
                <a:lnTo>
                  <a:pt x="3374" y="11475"/>
                </a:lnTo>
                <a:lnTo>
                  <a:pt x="18224" y="11475"/>
                </a:lnTo>
                <a:cubicBezTo>
                  <a:pt x="18224" y="11475"/>
                  <a:pt x="18224" y="20249"/>
                  <a:pt x="18224" y="20249"/>
                </a:cubicBezTo>
                <a:close/>
                <a:moveTo>
                  <a:pt x="13499" y="20249"/>
                </a:moveTo>
                <a:lnTo>
                  <a:pt x="8437" y="20249"/>
                </a:lnTo>
                <a:lnTo>
                  <a:pt x="8437" y="13500"/>
                </a:lnTo>
                <a:lnTo>
                  <a:pt x="13499" y="13500"/>
                </a:lnTo>
                <a:cubicBezTo>
                  <a:pt x="13499" y="13500"/>
                  <a:pt x="13499" y="20249"/>
                  <a:pt x="13499" y="20249"/>
                </a:cubicBezTo>
                <a:close/>
                <a:moveTo>
                  <a:pt x="1349" y="9450"/>
                </a:moveTo>
                <a:lnTo>
                  <a:pt x="1349" y="8774"/>
                </a:lnTo>
                <a:cubicBezTo>
                  <a:pt x="1349" y="8628"/>
                  <a:pt x="1397" y="8486"/>
                  <a:pt x="1485" y="8370"/>
                </a:cubicBezTo>
                <a:lnTo>
                  <a:pt x="3510" y="5670"/>
                </a:lnTo>
                <a:cubicBezTo>
                  <a:pt x="3637" y="5500"/>
                  <a:pt x="3837" y="5400"/>
                  <a:pt x="4049" y="5400"/>
                </a:cubicBezTo>
                <a:lnTo>
                  <a:pt x="5975" y="5400"/>
                </a:lnTo>
                <a:lnTo>
                  <a:pt x="3275" y="10124"/>
                </a:lnTo>
                <a:lnTo>
                  <a:pt x="2024" y="10124"/>
                </a:lnTo>
                <a:cubicBezTo>
                  <a:pt x="1652" y="10124"/>
                  <a:pt x="1349" y="9823"/>
                  <a:pt x="1349" y="9450"/>
                </a:cubicBezTo>
                <a:moveTo>
                  <a:pt x="13369" y="5400"/>
                </a:moveTo>
                <a:lnTo>
                  <a:pt x="14846" y="5400"/>
                </a:lnTo>
                <a:lnTo>
                  <a:pt x="17546" y="10124"/>
                </a:lnTo>
                <a:lnTo>
                  <a:pt x="14719" y="10124"/>
                </a:lnTo>
                <a:cubicBezTo>
                  <a:pt x="14719" y="10124"/>
                  <a:pt x="13369" y="5400"/>
                  <a:pt x="13369" y="5400"/>
                </a:cubicBezTo>
                <a:close/>
                <a:moveTo>
                  <a:pt x="11137" y="5400"/>
                </a:moveTo>
                <a:lnTo>
                  <a:pt x="12666" y="5400"/>
                </a:lnTo>
                <a:lnTo>
                  <a:pt x="14016" y="10124"/>
                </a:lnTo>
                <a:lnTo>
                  <a:pt x="11137" y="10124"/>
                </a:lnTo>
                <a:cubicBezTo>
                  <a:pt x="11137" y="10124"/>
                  <a:pt x="11137" y="5400"/>
                  <a:pt x="11137" y="5400"/>
                </a:cubicBezTo>
                <a:close/>
                <a:moveTo>
                  <a:pt x="8932" y="5400"/>
                </a:moveTo>
                <a:lnTo>
                  <a:pt x="10462" y="5400"/>
                </a:lnTo>
                <a:lnTo>
                  <a:pt x="10462" y="10124"/>
                </a:lnTo>
                <a:lnTo>
                  <a:pt x="7582" y="10124"/>
                </a:lnTo>
                <a:cubicBezTo>
                  <a:pt x="7582" y="10124"/>
                  <a:pt x="8932" y="5400"/>
                  <a:pt x="8932" y="5400"/>
                </a:cubicBezTo>
                <a:close/>
                <a:moveTo>
                  <a:pt x="6880" y="10124"/>
                </a:moveTo>
                <a:lnTo>
                  <a:pt x="4052" y="10124"/>
                </a:lnTo>
                <a:lnTo>
                  <a:pt x="6752" y="5400"/>
                </a:lnTo>
                <a:lnTo>
                  <a:pt x="8230" y="5400"/>
                </a:lnTo>
                <a:cubicBezTo>
                  <a:pt x="8230" y="5400"/>
                  <a:pt x="6880" y="10124"/>
                  <a:pt x="6880" y="10124"/>
                </a:cubicBezTo>
                <a:close/>
                <a:moveTo>
                  <a:pt x="17549" y="1350"/>
                </a:moveTo>
                <a:lnTo>
                  <a:pt x="17549" y="4050"/>
                </a:lnTo>
                <a:lnTo>
                  <a:pt x="4049" y="4050"/>
                </a:lnTo>
                <a:lnTo>
                  <a:pt x="4049" y="1350"/>
                </a:lnTo>
                <a:cubicBezTo>
                  <a:pt x="4049" y="1350"/>
                  <a:pt x="17549" y="1350"/>
                  <a:pt x="17549" y="1350"/>
                </a:cubicBezTo>
                <a:close/>
                <a:moveTo>
                  <a:pt x="21194" y="7560"/>
                </a:moveTo>
                <a:lnTo>
                  <a:pt x="19170" y="4861"/>
                </a:lnTo>
                <a:cubicBezTo>
                  <a:pt x="19091" y="4755"/>
                  <a:pt x="18997" y="4663"/>
                  <a:pt x="18899" y="4576"/>
                </a:cubicBezTo>
                <a:lnTo>
                  <a:pt x="18899" y="1350"/>
                </a:lnTo>
                <a:cubicBezTo>
                  <a:pt x="18899" y="605"/>
                  <a:pt x="18295" y="0"/>
                  <a:pt x="17549" y="0"/>
                </a:cubicBezTo>
                <a:lnTo>
                  <a:pt x="4049" y="0"/>
                </a:lnTo>
                <a:cubicBezTo>
                  <a:pt x="3304" y="0"/>
                  <a:pt x="2699" y="605"/>
                  <a:pt x="2699" y="1350"/>
                </a:cubicBezTo>
                <a:lnTo>
                  <a:pt x="2699" y="4576"/>
                </a:lnTo>
                <a:cubicBezTo>
                  <a:pt x="2602" y="4663"/>
                  <a:pt x="2508" y="4754"/>
                  <a:pt x="2430" y="4860"/>
                </a:cubicBezTo>
                <a:lnTo>
                  <a:pt x="406" y="7559"/>
                </a:lnTo>
                <a:cubicBezTo>
                  <a:pt x="143" y="7907"/>
                  <a:pt x="0" y="8338"/>
                  <a:pt x="0" y="8774"/>
                </a:cubicBezTo>
                <a:lnTo>
                  <a:pt x="0" y="9450"/>
                </a:lnTo>
                <a:cubicBezTo>
                  <a:pt x="0" y="10566"/>
                  <a:pt x="908" y="11475"/>
                  <a:pt x="2024" y="11475"/>
                </a:cubicBezTo>
                <a:lnTo>
                  <a:pt x="2024" y="20249"/>
                </a:lnTo>
                <a:cubicBezTo>
                  <a:pt x="2024" y="20994"/>
                  <a:pt x="2629" y="21599"/>
                  <a:pt x="3374" y="21599"/>
                </a:cubicBezTo>
                <a:lnTo>
                  <a:pt x="18224" y="21599"/>
                </a:lnTo>
                <a:cubicBezTo>
                  <a:pt x="18970" y="21599"/>
                  <a:pt x="19575" y="20994"/>
                  <a:pt x="19575" y="20249"/>
                </a:cubicBezTo>
                <a:lnTo>
                  <a:pt x="19575" y="11475"/>
                </a:lnTo>
                <a:cubicBezTo>
                  <a:pt x="20691" y="11475"/>
                  <a:pt x="21600" y="10566"/>
                  <a:pt x="21600" y="9450"/>
                </a:cubicBezTo>
                <a:lnTo>
                  <a:pt x="21600" y="8774"/>
                </a:lnTo>
                <a:cubicBezTo>
                  <a:pt x="21600" y="8338"/>
                  <a:pt x="21456" y="7907"/>
                  <a:pt x="21194" y="7560"/>
                </a:cubicBezTo>
              </a:path>
            </a:pathLst>
          </a:custGeom>
          <a:solidFill>
            <a:srgbClr val="C51729"/>
          </a:solidFill>
          <a:ln>
            <a:noFill/>
          </a:ln>
          <a:effectLst/>
        </p:spPr>
        <p:txBody>
          <a:bodyPr lIns="19050" tIns="19050" rIns="19050" bIns="19050" anchor="ctr"/>
          <a:lstStyle/>
          <a:p>
            <a:pPr algn="ctr" defTabSz="228600">
              <a:defRPr/>
            </a:pPr>
            <a:endParaRPr lang="en-US" sz="1500" kern="0">
              <a:solidFill>
                <a:srgbClr val="FFFFFF"/>
              </a:solidFill>
              <a:effectLst>
                <a:outerShdw blurRad="38100" dist="38100" dir="2700000" algn="tl">
                  <a:srgbClr val="000000"/>
                </a:outerShdw>
              </a:effectLst>
              <a:latin typeface="Gill Sans" charset="0"/>
              <a:ea typeface="宋体" panose="02010600030101010101" pitchFamily="2" charset="-122"/>
              <a:sym typeface="Gill Sans" charset="0"/>
            </a:endParaRPr>
          </a:p>
        </p:txBody>
      </p:sp>
      <p:sp>
        <p:nvSpPr>
          <p:cNvPr id="69" name="AutoShape 130"/>
          <p:cNvSpPr/>
          <p:nvPr/>
        </p:nvSpPr>
        <p:spPr bwMode="auto">
          <a:xfrm>
            <a:off x="1504886" y="996495"/>
            <a:ext cx="360363" cy="358775"/>
          </a:xfrm>
          <a:custGeom>
            <a:avLst/>
            <a:gdLst>
              <a:gd name="T0" fmla="+- 0 10799 113"/>
              <a:gd name="T1" fmla="*/ T0 w 21373"/>
              <a:gd name="T2" fmla="*/ 10800 h 21600"/>
              <a:gd name="T3" fmla="+- 0 10799 113"/>
              <a:gd name="T4" fmla="*/ T3 w 21373"/>
              <a:gd name="T5" fmla="*/ 10800 h 21600"/>
              <a:gd name="T6" fmla="+- 0 10799 113"/>
              <a:gd name="T7" fmla="*/ T6 w 21373"/>
              <a:gd name="T8" fmla="*/ 10800 h 21600"/>
              <a:gd name="T9" fmla="+- 0 10799 113"/>
              <a:gd name="T10" fmla="*/ T9 w 21373"/>
              <a:gd name="T11" fmla="*/ 10800 h 21600"/>
            </a:gdLst>
            <a:ahLst/>
            <a:cxnLst>
              <a:cxn ang="0">
                <a:pos x="T1" y="T2"/>
              </a:cxn>
              <a:cxn ang="0">
                <a:pos x="T4" y="T5"/>
              </a:cxn>
              <a:cxn ang="0">
                <a:pos x="T7" y="T8"/>
              </a:cxn>
              <a:cxn ang="0">
                <a:pos x="T10" y="T11"/>
              </a:cxn>
            </a:cxnLst>
            <a:rect l="0" t="0" r="r" b="b"/>
            <a:pathLst>
              <a:path w="21373" h="2160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rgbClr val="613620"/>
          </a:solidFill>
          <a:ln>
            <a:noFill/>
          </a:ln>
          <a:effectLst/>
        </p:spPr>
        <p:txBody>
          <a:bodyPr lIns="19050" tIns="19050" rIns="19050" bIns="19050" anchor="ctr"/>
          <a:lstStyle/>
          <a:p>
            <a:pPr algn="ctr" defTabSz="228600">
              <a:defRPr/>
            </a:pPr>
            <a:endParaRPr lang="en-US" sz="1500" kern="0">
              <a:solidFill>
                <a:srgbClr val="FFFFFF"/>
              </a:solidFill>
              <a:effectLst>
                <a:outerShdw blurRad="38100" dist="38100" dir="2700000" algn="tl">
                  <a:srgbClr val="000000"/>
                </a:outerShdw>
              </a:effectLst>
              <a:latin typeface="Gill Sans" charset="0"/>
              <a:ea typeface="宋体" panose="02010600030101010101" pitchFamily="2" charset="-122"/>
              <a:sym typeface="Gill Sans" charset="0"/>
            </a:endParaRPr>
          </a:p>
        </p:txBody>
      </p:sp>
      <p:sp>
        <p:nvSpPr>
          <p:cNvPr id="70" name="矩形 69"/>
          <p:cNvSpPr/>
          <p:nvPr/>
        </p:nvSpPr>
        <p:spPr>
          <a:xfrm>
            <a:off x="1973975" y="1015971"/>
            <a:ext cx="1452245" cy="337185"/>
          </a:xfrm>
          <a:prstGeom prst="rect">
            <a:avLst/>
          </a:prstGeom>
        </p:spPr>
        <p:txBody>
          <a:bodyPr wrap="none">
            <a:spAutoFit/>
          </a:bodyPr>
          <a:lstStyle/>
          <a:p>
            <a:r>
              <a:rPr lang="zh-CN" altLang="en-US" sz="1600" b="1">
                <a:solidFill>
                  <a:srgbClr val="613620"/>
                </a:solidFill>
                <a:cs typeface="Arial" panose="020B0604020202020204" pitchFamily="34" charset="0"/>
                <a:sym typeface="Arial" panose="020B0604020202020204" pitchFamily="34" charset="0"/>
              </a:rPr>
              <a:t>业务快速接入</a:t>
            </a:r>
            <a:r>
              <a:rPr lang="en-US" altLang="zh-CN" sz="1600" b="1">
                <a:solidFill>
                  <a:srgbClr val="613620"/>
                </a:solidFill>
                <a:cs typeface="Arial" panose="020B0604020202020204" pitchFamily="34" charset="0"/>
                <a:sym typeface="Arial" panose="020B0604020202020204" pitchFamily="34" charset="0"/>
              </a:rPr>
              <a:t> </a:t>
            </a:r>
            <a:endParaRPr lang="zh-CN" altLang="en-US" sz="2400" b="1">
              <a:solidFill>
                <a:srgbClr val="613620"/>
              </a:solidFill>
              <a:latin typeface="Calibri" panose="020F0502020204030204"/>
            </a:endParaRPr>
          </a:p>
        </p:txBody>
      </p:sp>
      <p:sp>
        <p:nvSpPr>
          <p:cNvPr id="72" name="矩形 71"/>
          <p:cNvSpPr/>
          <p:nvPr/>
        </p:nvSpPr>
        <p:spPr>
          <a:xfrm>
            <a:off x="1881084" y="2696608"/>
            <a:ext cx="1202055" cy="337185"/>
          </a:xfrm>
          <a:prstGeom prst="rect">
            <a:avLst/>
          </a:prstGeom>
        </p:spPr>
        <p:txBody>
          <a:bodyPr wrap="none">
            <a:spAutoFit/>
          </a:bodyPr>
          <a:lstStyle/>
          <a:p>
            <a:r>
              <a:rPr lang="zh-CN" altLang="en-US" sz="1600" b="1">
                <a:solidFill>
                  <a:srgbClr val="C51729"/>
                </a:solidFill>
                <a:latin typeface="Calibri" panose="020F0502020204030204"/>
              </a:rPr>
              <a:t>机器人报税</a:t>
            </a:r>
            <a:endParaRPr lang="zh-CN" altLang="en-US" sz="1600" b="1">
              <a:solidFill>
                <a:srgbClr val="C51729"/>
              </a:solidFill>
              <a:latin typeface="Calibri" panose="020F0502020204030204"/>
            </a:endParaRPr>
          </a:p>
        </p:txBody>
      </p:sp>
    </p:spTree>
  </p:cSld>
  <p:clrMapOvr>
    <a:masterClrMapping/>
  </p:clrMapOvr>
  <mc:AlternateContent xmlns:mc="http://schemas.openxmlformats.org/markup-compatibility/2006">
    <mc:Choice xmlns:p14="http://schemas.microsoft.com/office/powerpoint/2010/main" Requires="p14">
      <p:transition spd="slow" p14:dur="1250" advTm="0">
        <p:split orient="vert"/>
      </p:transition>
    </mc:Choice>
    <mc:Fallback>
      <p:transition spd="slow" advTm="0">
        <p:split orient="vert"/>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0957" y="274636"/>
            <a:ext cx="1534625" cy="355983"/>
          </a:xfrm>
        </p:spPr>
        <p:txBody>
          <a:bodyPr/>
          <a:lstStyle/>
          <a:p>
            <a:r>
              <a:rPr lang="zh-CN"/>
              <a:t>产品优势</a:t>
            </a:r>
            <a:endParaRPr lang="zh-CN"/>
          </a:p>
        </p:txBody>
      </p:sp>
      <p:sp>
        <p:nvSpPr>
          <p:cNvPr id="3" name="椭圆 2"/>
          <p:cNvSpPr/>
          <p:nvPr/>
        </p:nvSpPr>
        <p:spPr>
          <a:xfrm>
            <a:off x="1380363" y="900610"/>
            <a:ext cx="598732" cy="598732"/>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5" name="Content Placeholder 2"/>
          <p:cNvSpPr txBox="1"/>
          <p:nvPr/>
        </p:nvSpPr>
        <p:spPr bwMode="auto">
          <a:xfrm>
            <a:off x="1301115" y="1623695"/>
            <a:ext cx="6541770" cy="29508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charset="-122"/>
              </a:defRPr>
            </a:lvl1pPr>
            <a:lvl2pPr marL="457200">
              <a:defRPr sz="1300">
                <a:solidFill>
                  <a:schemeClr val="tx1"/>
                </a:solidFill>
                <a:latin typeface="Arial" panose="020B0604020202020204" pitchFamily="34" charset="0"/>
                <a:ea typeface="微软雅黑" panose="020B0503020204020204" charset="-122"/>
              </a:defRPr>
            </a:lvl2pPr>
            <a:lvl3pPr marL="914400">
              <a:defRPr sz="1300">
                <a:solidFill>
                  <a:schemeClr val="tx1"/>
                </a:solidFill>
                <a:latin typeface="Arial" panose="020B0604020202020204" pitchFamily="34" charset="0"/>
                <a:ea typeface="微软雅黑" panose="020B0503020204020204" charset="-122"/>
              </a:defRPr>
            </a:lvl3pPr>
            <a:lvl4pPr marL="1371600">
              <a:defRPr sz="1300">
                <a:solidFill>
                  <a:schemeClr val="tx1"/>
                </a:solidFill>
                <a:latin typeface="Arial" panose="020B0604020202020204" pitchFamily="34" charset="0"/>
                <a:ea typeface="微软雅黑" panose="020B0503020204020204" charset="-122"/>
              </a:defRPr>
            </a:lvl4pPr>
            <a:lvl5pPr marL="1828800">
              <a:defRPr sz="1300">
                <a:solidFill>
                  <a:schemeClr val="tx1"/>
                </a:solidFill>
                <a:latin typeface="Arial" panose="020B0604020202020204" pitchFamily="34" charset="0"/>
                <a:ea typeface="微软雅黑" panose="020B0503020204020204" charset="-122"/>
              </a:defRPr>
            </a:lvl5pPr>
            <a:lvl6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algn="l" defTabSz="685800">
              <a:lnSpc>
                <a:spcPct val="150000"/>
              </a:lnSpc>
              <a:spcBef>
                <a:spcPts val="1000"/>
              </a:spcBef>
              <a:buNone/>
              <a:defRPr/>
            </a:pPr>
            <a:r>
              <a:rPr lang="zh-CN" sz="1400">
                <a:solidFill>
                  <a:srgbClr val="613620"/>
                </a:solidFill>
                <a:latin typeface="+mn-lt"/>
                <a:ea typeface="+mn-ea"/>
                <a:cs typeface="Arial" panose="020B0604020202020204" pitchFamily="34" charset="0"/>
              </a:rPr>
              <a:t>按常规经营正常的企业来计算，每月开票大约20~30张，往来款40~50笔  正常纳税发放工资的企业 </a:t>
            </a:r>
            <a:endParaRPr lang="zh-CN" sz="1400">
              <a:solidFill>
                <a:srgbClr val="613620"/>
              </a:solidFill>
              <a:latin typeface="+mn-lt"/>
              <a:ea typeface="+mn-ea"/>
              <a:cs typeface="Arial" panose="020B0604020202020204" pitchFamily="34" charset="0"/>
            </a:endParaRPr>
          </a:p>
          <a:p>
            <a:pPr algn="l" defTabSz="685800">
              <a:lnSpc>
                <a:spcPct val="150000"/>
              </a:lnSpc>
              <a:spcBef>
                <a:spcPts val="1000"/>
              </a:spcBef>
              <a:buNone/>
              <a:defRPr/>
            </a:pPr>
            <a:r>
              <a:rPr lang="zh-CN" sz="1400">
                <a:solidFill>
                  <a:srgbClr val="613620"/>
                </a:solidFill>
                <a:latin typeface="+mn-lt"/>
                <a:ea typeface="+mn-ea"/>
                <a:cs typeface="Arial" panose="020B0604020202020204" pitchFamily="34" charset="0"/>
              </a:rPr>
              <a:t>常规做账方法需要会计打开金蝶或者用友软件，进行科目维护 准备纸质发票、银行对账单、报销凭据等材料、记账、入账、打印财务报表 ，完成一个月的账务工作综合耗时至少需要 60分钟，出错率在5%以上。而且实习会计需要大量的培训和学习才可以胜任。</a:t>
            </a:r>
            <a:endParaRPr lang="zh-CN" sz="1400">
              <a:solidFill>
                <a:srgbClr val="613620"/>
              </a:solidFill>
              <a:latin typeface="+mn-lt"/>
              <a:ea typeface="+mn-ea"/>
              <a:cs typeface="Arial" panose="020B0604020202020204" pitchFamily="34" charset="0"/>
            </a:endParaRPr>
          </a:p>
          <a:p>
            <a:pPr algn="l" defTabSz="685800">
              <a:lnSpc>
                <a:spcPct val="150000"/>
              </a:lnSpc>
              <a:spcBef>
                <a:spcPts val="1000"/>
              </a:spcBef>
              <a:buNone/>
              <a:defRPr/>
            </a:pPr>
            <a:r>
              <a:rPr lang="zh-CN" sz="1400">
                <a:solidFill>
                  <a:srgbClr val="613620"/>
                </a:solidFill>
                <a:latin typeface="+mn-lt"/>
                <a:ea typeface="+mn-ea"/>
                <a:cs typeface="Arial" panose="020B0604020202020204" pitchFamily="34" charset="0"/>
              </a:rPr>
              <a:t>而使用记账机器人完成一个月的记账工作不超过10分钟即可，而且绝对不会出错。记账机器人可以直接处理其中80%以上的账务，仅余下20%需要人工调整。随着研发力度的进一步加大，这个指标可以进一步提升。</a:t>
            </a:r>
            <a:endParaRPr lang="zh-CN" sz="1400">
              <a:solidFill>
                <a:srgbClr val="613620"/>
              </a:solidFill>
              <a:latin typeface="+mn-lt"/>
              <a:ea typeface="+mn-ea"/>
              <a:cs typeface="Arial" panose="020B0604020202020204" pitchFamily="34" charset="0"/>
            </a:endParaRPr>
          </a:p>
        </p:txBody>
      </p:sp>
      <p:grpSp>
        <p:nvGrpSpPr>
          <p:cNvPr id="8" name="组合 7"/>
          <p:cNvGrpSpPr/>
          <p:nvPr/>
        </p:nvGrpSpPr>
        <p:grpSpPr>
          <a:xfrm>
            <a:off x="1544790" y="1057772"/>
            <a:ext cx="269875" cy="358775"/>
            <a:chOff x="1798638" y="2863850"/>
            <a:chExt cx="269875" cy="358775"/>
          </a:xfrm>
          <a:solidFill>
            <a:srgbClr val="2E5660"/>
          </a:solidFill>
        </p:grpSpPr>
        <p:sp>
          <p:nvSpPr>
            <p:cNvPr id="9" name="AutoShape 115"/>
            <p:cNvSpPr/>
            <p:nvPr/>
          </p:nvSpPr>
          <p:spPr bwMode="auto">
            <a:xfrm>
              <a:off x="1798638" y="2863850"/>
              <a:ext cx="269875" cy="35877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grpFill/>
            <a:ln>
              <a:noFill/>
            </a:ln>
            <a:effectLst/>
          </p:spPr>
          <p:txBody>
            <a:bodyPr lIns="19050" tIns="19050" rIns="19050" bIns="19050" anchor="ctr"/>
            <a:lstStyle/>
            <a:p>
              <a:pPr algn="ctr" defTabSz="228600">
                <a:defRPr/>
              </a:pPr>
              <a:endParaRPr lang="en-US" sz="1500" kern="0">
                <a:solidFill>
                  <a:srgbClr val="FFFFFF"/>
                </a:solidFill>
                <a:effectLst>
                  <a:outerShdw blurRad="38100" dist="38100" dir="2700000" algn="tl">
                    <a:srgbClr val="000000"/>
                  </a:outerShdw>
                </a:effectLst>
                <a:latin typeface="Gill Sans" charset="0"/>
                <a:ea typeface="宋体" panose="02010600030101010101" pitchFamily="2" charset="-122"/>
                <a:sym typeface="Gill Sans" charset="0"/>
              </a:endParaRPr>
            </a:p>
          </p:txBody>
        </p:sp>
        <p:sp>
          <p:nvSpPr>
            <p:cNvPr id="10" name="AutoShape 116"/>
            <p:cNvSpPr/>
            <p:nvPr/>
          </p:nvSpPr>
          <p:spPr bwMode="auto">
            <a:xfrm>
              <a:off x="1911350" y="3076575"/>
              <a:ext cx="44450" cy="682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grpFill/>
            <a:ln>
              <a:noFill/>
            </a:ln>
            <a:effectLst/>
          </p:spPr>
          <p:txBody>
            <a:bodyPr lIns="19050" tIns="19050" rIns="19050" bIns="19050" anchor="ctr"/>
            <a:lstStyle/>
            <a:p>
              <a:pPr algn="ctr" defTabSz="228600">
                <a:defRPr/>
              </a:pPr>
              <a:endParaRPr lang="en-US" sz="1500" kern="0">
                <a:solidFill>
                  <a:srgbClr val="FFFFFF"/>
                </a:solidFill>
                <a:effectLst>
                  <a:outerShdw blurRad="38100" dist="38100" dir="2700000" algn="tl">
                    <a:srgbClr val="000000"/>
                  </a:outerShdw>
                </a:effectLst>
                <a:latin typeface="Gill Sans" charset="0"/>
                <a:ea typeface="宋体" panose="02010600030101010101" pitchFamily="2" charset="-122"/>
                <a:sym typeface="Gill Sans" charset="0"/>
              </a:endParaRPr>
            </a:p>
          </p:txBody>
        </p:sp>
      </p:grpSp>
      <p:sp>
        <p:nvSpPr>
          <p:cNvPr id="11" name="矩形 10"/>
          <p:cNvSpPr/>
          <p:nvPr/>
        </p:nvSpPr>
        <p:spPr>
          <a:xfrm>
            <a:off x="2011477" y="1047237"/>
            <a:ext cx="998220" cy="337185"/>
          </a:xfrm>
          <a:prstGeom prst="rect">
            <a:avLst/>
          </a:prstGeom>
        </p:spPr>
        <p:txBody>
          <a:bodyPr wrap="none">
            <a:spAutoFit/>
          </a:bodyPr>
          <a:lstStyle/>
          <a:p>
            <a:r>
              <a:rPr lang="zh-CN" altLang="en-US" sz="1600" b="1">
                <a:solidFill>
                  <a:srgbClr val="2E5660"/>
                </a:solidFill>
                <a:latin typeface="Calibri" panose="020F0502020204030204"/>
              </a:rPr>
              <a:t>自动做账</a:t>
            </a:r>
            <a:endParaRPr lang="zh-CN" altLang="en-US" sz="1600" b="1">
              <a:solidFill>
                <a:srgbClr val="2E5660"/>
              </a:solidFill>
              <a:latin typeface="Calibri" panose="020F0502020204030204"/>
            </a:endParaRPr>
          </a:p>
        </p:txBody>
      </p:sp>
    </p:spTree>
  </p:cSld>
  <p:clrMapOvr>
    <a:masterClrMapping/>
  </p:clrMapOvr>
  <mc:AlternateContent xmlns:mc="http://schemas.openxmlformats.org/markup-compatibility/2006">
    <mc:Choice xmlns:p14="http://schemas.microsoft.com/office/powerpoint/2010/main" Requires="p14">
      <p:transition spd="slow" p14:dur="1250" advTm="0">
        <p:split orient="vert"/>
      </p:transition>
    </mc:Choice>
    <mc:Fallback>
      <p:transition spd="slow" advTm="0">
        <p:split orient="vert"/>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0957" y="274636"/>
            <a:ext cx="1534625" cy="355983"/>
          </a:xfrm>
        </p:spPr>
        <p:txBody>
          <a:bodyPr/>
          <a:lstStyle/>
          <a:p>
            <a:r>
              <a:rPr lang="zh-CN"/>
              <a:t>产品优势</a:t>
            </a:r>
            <a:endParaRPr lang="zh-CN"/>
          </a:p>
        </p:txBody>
      </p:sp>
      <p:sp>
        <p:nvSpPr>
          <p:cNvPr id="4" name="椭圆 3"/>
          <p:cNvSpPr/>
          <p:nvPr/>
        </p:nvSpPr>
        <p:spPr>
          <a:xfrm>
            <a:off x="1318768" y="1102816"/>
            <a:ext cx="598732" cy="598732"/>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6" name="Content Placeholder 2"/>
          <p:cNvSpPr txBox="1"/>
          <p:nvPr/>
        </p:nvSpPr>
        <p:spPr bwMode="auto">
          <a:xfrm>
            <a:off x="1242695" y="1738630"/>
            <a:ext cx="6574155" cy="2664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charset="-122"/>
              </a:defRPr>
            </a:lvl1pPr>
            <a:lvl2pPr marL="457200">
              <a:defRPr sz="1300">
                <a:solidFill>
                  <a:schemeClr val="tx1"/>
                </a:solidFill>
                <a:latin typeface="Arial" panose="020B0604020202020204" pitchFamily="34" charset="0"/>
                <a:ea typeface="微软雅黑" panose="020B0503020204020204" charset="-122"/>
              </a:defRPr>
            </a:lvl2pPr>
            <a:lvl3pPr marL="914400">
              <a:defRPr sz="1300">
                <a:solidFill>
                  <a:schemeClr val="tx1"/>
                </a:solidFill>
                <a:latin typeface="Arial" panose="020B0604020202020204" pitchFamily="34" charset="0"/>
                <a:ea typeface="微软雅黑" panose="020B0503020204020204" charset="-122"/>
              </a:defRPr>
            </a:lvl3pPr>
            <a:lvl4pPr marL="1371600">
              <a:defRPr sz="1300">
                <a:solidFill>
                  <a:schemeClr val="tx1"/>
                </a:solidFill>
                <a:latin typeface="Arial" panose="020B0604020202020204" pitchFamily="34" charset="0"/>
                <a:ea typeface="微软雅黑" panose="020B0503020204020204" charset="-122"/>
              </a:defRPr>
            </a:lvl4pPr>
            <a:lvl5pPr marL="1828800">
              <a:defRPr sz="1300">
                <a:solidFill>
                  <a:schemeClr val="tx1"/>
                </a:solidFill>
                <a:latin typeface="Arial" panose="020B0604020202020204" pitchFamily="34" charset="0"/>
                <a:ea typeface="微软雅黑" panose="020B0503020204020204" charset="-122"/>
              </a:defRPr>
            </a:lvl5pPr>
            <a:lvl6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algn="l" defTabSz="685800">
              <a:lnSpc>
                <a:spcPct val="150000"/>
              </a:lnSpc>
              <a:spcBef>
                <a:spcPts val="1000"/>
              </a:spcBef>
              <a:buFont typeface="Arial" panose="020B0604020202020204" pitchFamily="34" charset="0"/>
              <a:buNone/>
              <a:defRPr/>
            </a:pPr>
            <a:r>
              <a:rPr lang="zh-CN" sz="1400">
                <a:solidFill>
                  <a:srgbClr val="613620"/>
                </a:solidFill>
                <a:latin typeface="+mn-lt"/>
                <a:ea typeface="+mn-ea"/>
                <a:cs typeface="Arial" panose="020B0604020202020204" pitchFamily="34" charset="0"/>
              </a:rPr>
              <a:t>该类B端产品研发没有捷径可言，需要大量的测试样本和时间来帮助产品完善，而且报税窗口期只有每个月的前15天，留给开发测试的时间比较紧</a:t>
            </a:r>
            <a:endParaRPr lang="zh-CN" sz="1400">
              <a:solidFill>
                <a:srgbClr val="613620"/>
              </a:solidFill>
              <a:latin typeface="+mn-lt"/>
              <a:ea typeface="+mn-ea"/>
              <a:cs typeface="Arial" panose="020B0604020202020204" pitchFamily="34" charset="0"/>
            </a:endParaRPr>
          </a:p>
          <a:p>
            <a:pPr algn="l" defTabSz="685800">
              <a:lnSpc>
                <a:spcPct val="150000"/>
              </a:lnSpc>
              <a:spcBef>
                <a:spcPts val="1000"/>
              </a:spcBef>
              <a:buFont typeface="Arial" panose="020B0604020202020204" pitchFamily="34" charset="0"/>
              <a:buNone/>
              <a:defRPr/>
            </a:pPr>
            <a:r>
              <a:rPr lang="zh-CN" sz="1400">
                <a:solidFill>
                  <a:srgbClr val="613620"/>
                </a:solidFill>
                <a:latin typeface="+mn-lt"/>
                <a:ea typeface="+mn-ea"/>
                <a:cs typeface="Arial" panose="020B0604020202020204" pitchFamily="34" charset="0"/>
              </a:rPr>
              <a:t>产品在保密的情况下已经内部测试了10个月，收集到了最真实的用户使用感受</a:t>
            </a:r>
            <a:endParaRPr lang="zh-CN" sz="1400">
              <a:solidFill>
                <a:srgbClr val="613620"/>
              </a:solidFill>
              <a:latin typeface="+mn-lt"/>
              <a:ea typeface="+mn-ea"/>
              <a:cs typeface="Arial" panose="020B0604020202020204" pitchFamily="34" charset="0"/>
            </a:endParaRPr>
          </a:p>
          <a:p>
            <a:pPr algn="l" defTabSz="685800">
              <a:lnSpc>
                <a:spcPct val="150000"/>
              </a:lnSpc>
              <a:spcBef>
                <a:spcPts val="1000"/>
              </a:spcBef>
              <a:buFont typeface="Arial" panose="020B0604020202020204" pitchFamily="34" charset="0"/>
              <a:buNone/>
              <a:defRPr/>
            </a:pPr>
            <a:r>
              <a:rPr lang="zh-CN" sz="1400">
                <a:solidFill>
                  <a:srgbClr val="613620"/>
                </a:solidFill>
                <a:latin typeface="+mn-lt"/>
                <a:ea typeface="+mn-ea"/>
                <a:cs typeface="Arial" panose="020B0604020202020204" pitchFamily="34" charset="0"/>
              </a:rPr>
              <a:t>本身产品仍然在进化中，目前已经走上了从半自动化到智能化的道路上，逐步通过大数据技术来调优智能化的算法，不出1到2年可以达到技术的先进性和独家性。哪怕2019年下半年有竞争对手采取动作，能够追赶并超越我们也至少需要2年的时间，届时后续竞品已经没有市场空间。</a:t>
            </a:r>
            <a:endParaRPr lang="zh-CN" sz="1400">
              <a:solidFill>
                <a:srgbClr val="613620"/>
              </a:solidFill>
              <a:latin typeface="+mn-lt"/>
              <a:ea typeface="+mn-ea"/>
              <a:cs typeface="Arial" panose="020B0604020202020204" pitchFamily="34" charset="0"/>
            </a:endParaRPr>
          </a:p>
        </p:txBody>
      </p:sp>
      <p:sp>
        <p:nvSpPr>
          <p:cNvPr id="7" name="AutoShape 4"/>
          <p:cNvSpPr/>
          <p:nvPr/>
        </p:nvSpPr>
        <p:spPr bwMode="auto">
          <a:xfrm>
            <a:off x="1444561" y="1239700"/>
            <a:ext cx="347663" cy="3492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rgbClr val="CAA884"/>
          </a:solidFill>
          <a:ln>
            <a:noFill/>
          </a:ln>
          <a:effectLst/>
        </p:spPr>
        <p:txBody>
          <a:bodyPr lIns="19050" tIns="19050" rIns="19050" bIns="19050" anchor="ctr"/>
          <a:lstStyle/>
          <a:p>
            <a:pPr algn="ctr" defTabSz="228600">
              <a:defRPr/>
            </a:pPr>
            <a:endParaRPr lang="en-US" sz="1500" kern="0">
              <a:solidFill>
                <a:srgbClr val="FFFFFF"/>
              </a:solidFill>
              <a:effectLst>
                <a:outerShdw blurRad="38100" dist="38100" dir="2700000" algn="tl">
                  <a:srgbClr val="000000"/>
                </a:outerShdw>
              </a:effectLst>
              <a:latin typeface="Gill Sans" charset="0"/>
              <a:ea typeface="宋体" panose="02010600030101010101" pitchFamily="2" charset="-122"/>
              <a:sym typeface="Gill Sans" charset="0"/>
            </a:endParaRPr>
          </a:p>
        </p:txBody>
      </p:sp>
      <p:sp>
        <p:nvSpPr>
          <p:cNvPr id="12" name="矩形 11"/>
          <p:cNvSpPr/>
          <p:nvPr/>
        </p:nvSpPr>
        <p:spPr>
          <a:xfrm>
            <a:off x="1917497" y="1291403"/>
            <a:ext cx="1248410" cy="337185"/>
          </a:xfrm>
          <a:prstGeom prst="rect">
            <a:avLst/>
          </a:prstGeom>
        </p:spPr>
        <p:txBody>
          <a:bodyPr wrap="none">
            <a:spAutoFit/>
          </a:bodyPr>
          <a:lstStyle/>
          <a:p>
            <a:r>
              <a:rPr lang="zh-CN" altLang="en-US" sz="1600" b="1">
                <a:solidFill>
                  <a:srgbClr val="CAA884"/>
                </a:solidFill>
                <a:cs typeface="Arial" panose="020B0604020202020204" pitchFamily="34" charset="0"/>
                <a:sym typeface="Arial" panose="020B0604020202020204" pitchFamily="34" charset="0"/>
              </a:rPr>
              <a:t>先进性优势</a:t>
            </a:r>
            <a:r>
              <a:rPr lang="en-US" altLang="zh-CN" sz="1600" b="1">
                <a:solidFill>
                  <a:srgbClr val="CAA884"/>
                </a:solidFill>
                <a:cs typeface="Arial" panose="020B0604020202020204" pitchFamily="34" charset="0"/>
                <a:sym typeface="Arial" panose="020B0604020202020204" pitchFamily="34" charset="0"/>
              </a:rPr>
              <a:t> </a:t>
            </a:r>
            <a:endParaRPr lang="zh-CN" altLang="en-US" sz="2400" b="1">
              <a:solidFill>
                <a:srgbClr val="CAA884"/>
              </a:solidFill>
              <a:latin typeface="Calibri" panose="020F0502020204030204"/>
            </a:endParaRPr>
          </a:p>
        </p:txBody>
      </p:sp>
    </p:spTree>
  </p:cSld>
  <p:clrMapOvr>
    <a:masterClrMapping/>
  </p:clrMapOvr>
  <mc:AlternateContent xmlns:mc="http://schemas.openxmlformats.org/markup-compatibility/2006">
    <mc:Choice xmlns:p14="http://schemas.microsoft.com/office/powerpoint/2010/main" Requires="p14">
      <p:transition spd="slow" p14:dur="1250" advTm="0">
        <p:split orient="vert"/>
      </p:transition>
    </mc:Choice>
    <mc:Fallback>
      <p:transition spd="slow" advTm="0">
        <p:split orient="vert"/>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0957" y="274636"/>
            <a:ext cx="1534625" cy="355983"/>
          </a:xfrm>
        </p:spPr>
        <p:txBody>
          <a:bodyPr/>
          <a:lstStyle/>
          <a:p>
            <a:r>
              <a:rPr lang="zh-CN"/>
              <a:t>产品优势</a:t>
            </a:r>
            <a:endParaRPr lang="zh-CN"/>
          </a:p>
        </p:txBody>
      </p:sp>
      <p:sp>
        <p:nvSpPr>
          <p:cNvPr id="4" name="椭圆 3"/>
          <p:cNvSpPr/>
          <p:nvPr/>
        </p:nvSpPr>
        <p:spPr>
          <a:xfrm>
            <a:off x="1318768" y="1102816"/>
            <a:ext cx="598732" cy="598732"/>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6" name="Content Placeholder 2"/>
          <p:cNvSpPr txBox="1"/>
          <p:nvPr/>
        </p:nvSpPr>
        <p:spPr bwMode="auto">
          <a:xfrm>
            <a:off x="1242695" y="1738630"/>
            <a:ext cx="6574155" cy="26644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charset="-122"/>
              </a:defRPr>
            </a:lvl1pPr>
            <a:lvl2pPr marL="457200">
              <a:defRPr sz="1300">
                <a:solidFill>
                  <a:schemeClr val="tx1"/>
                </a:solidFill>
                <a:latin typeface="Arial" panose="020B0604020202020204" pitchFamily="34" charset="0"/>
                <a:ea typeface="微软雅黑" panose="020B0503020204020204" charset="-122"/>
              </a:defRPr>
            </a:lvl2pPr>
            <a:lvl3pPr marL="914400">
              <a:defRPr sz="1300">
                <a:solidFill>
                  <a:schemeClr val="tx1"/>
                </a:solidFill>
                <a:latin typeface="Arial" panose="020B0604020202020204" pitchFamily="34" charset="0"/>
                <a:ea typeface="微软雅黑" panose="020B0503020204020204" charset="-122"/>
              </a:defRPr>
            </a:lvl3pPr>
            <a:lvl4pPr marL="1371600">
              <a:defRPr sz="1300">
                <a:solidFill>
                  <a:schemeClr val="tx1"/>
                </a:solidFill>
                <a:latin typeface="Arial" panose="020B0604020202020204" pitchFamily="34" charset="0"/>
                <a:ea typeface="微软雅黑" panose="020B0503020204020204" charset="-122"/>
              </a:defRPr>
            </a:lvl4pPr>
            <a:lvl5pPr marL="1828800">
              <a:defRPr sz="1300">
                <a:solidFill>
                  <a:schemeClr val="tx1"/>
                </a:solidFill>
                <a:latin typeface="Arial" panose="020B0604020202020204" pitchFamily="34" charset="0"/>
                <a:ea typeface="微软雅黑" panose="020B0503020204020204" charset="-122"/>
              </a:defRPr>
            </a:lvl5pPr>
            <a:lvl6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algn="l" defTabSz="685800">
              <a:lnSpc>
                <a:spcPct val="150000"/>
              </a:lnSpc>
              <a:spcBef>
                <a:spcPts val="1000"/>
              </a:spcBef>
              <a:buFont typeface="Arial" panose="020B0604020202020204" pitchFamily="34" charset="0"/>
              <a:buNone/>
              <a:defRPr/>
            </a:pPr>
            <a:r>
              <a:rPr lang="zh-CN" sz="1400">
                <a:solidFill>
                  <a:srgbClr val="613620"/>
                </a:solidFill>
                <a:latin typeface="+mn-lt"/>
                <a:ea typeface="+mn-ea"/>
                <a:cs typeface="Arial" panose="020B0604020202020204" pitchFamily="34" charset="0"/>
              </a:rPr>
              <a:t>产品具备可复制性，各省的都采用网上报税的方式，灵鹿财税的自动申报功能可以结合各省的网上报税具体技术方案，进行对应的开发就可以复制出兼容版本。而自动记账模块并不存在兼容性调整的问题。</a:t>
            </a:r>
            <a:endParaRPr lang="zh-CN" sz="1400">
              <a:solidFill>
                <a:srgbClr val="613620"/>
              </a:solidFill>
              <a:latin typeface="+mn-lt"/>
              <a:ea typeface="+mn-ea"/>
              <a:cs typeface="Arial" panose="020B0604020202020204" pitchFamily="34" charset="0"/>
            </a:endParaRPr>
          </a:p>
          <a:p>
            <a:pPr algn="l" defTabSz="685800">
              <a:lnSpc>
                <a:spcPct val="150000"/>
              </a:lnSpc>
              <a:spcBef>
                <a:spcPts val="1000"/>
              </a:spcBef>
              <a:buFont typeface="Arial" panose="020B0604020202020204" pitchFamily="34" charset="0"/>
              <a:buNone/>
              <a:defRPr/>
            </a:pPr>
            <a:r>
              <a:rPr lang="zh-CN" sz="1400">
                <a:solidFill>
                  <a:srgbClr val="613620"/>
                </a:solidFill>
                <a:latin typeface="+mn-lt"/>
                <a:ea typeface="+mn-ea"/>
                <a:cs typeface="Arial" panose="020B0604020202020204" pitchFamily="34" charset="0"/>
              </a:rPr>
              <a:t>也就是说，如果需要进入其他省份市场，在对一个省的税务模式和业务进行充分调研的基础上，只需要</a:t>
            </a:r>
            <a:r>
              <a:rPr lang="en-US" altLang="zh-CN" sz="1400">
                <a:solidFill>
                  <a:srgbClr val="613620"/>
                </a:solidFill>
                <a:latin typeface="+mn-lt"/>
                <a:ea typeface="+mn-ea"/>
                <a:cs typeface="Arial" panose="020B0604020202020204" pitchFamily="34" charset="0"/>
              </a:rPr>
              <a:t>4</a:t>
            </a:r>
            <a:r>
              <a:rPr lang="zh-CN" altLang="en-US" sz="1400">
                <a:solidFill>
                  <a:srgbClr val="613620"/>
                </a:solidFill>
                <a:latin typeface="+mn-lt"/>
                <a:ea typeface="+mn-ea"/>
                <a:cs typeface="Arial" panose="020B0604020202020204" pitchFamily="34" charset="0"/>
              </a:rPr>
              <a:t>个月左右的研发，就可以推出某省的灵鹿财税兼容版本。</a:t>
            </a:r>
            <a:endParaRPr lang="zh-CN" altLang="en-US" sz="1400">
              <a:solidFill>
                <a:srgbClr val="613620"/>
              </a:solidFill>
              <a:latin typeface="+mn-lt"/>
              <a:ea typeface="+mn-ea"/>
              <a:cs typeface="Arial" panose="020B0604020202020204" pitchFamily="34" charset="0"/>
            </a:endParaRPr>
          </a:p>
          <a:p>
            <a:pPr algn="l" defTabSz="685800">
              <a:lnSpc>
                <a:spcPct val="150000"/>
              </a:lnSpc>
              <a:spcBef>
                <a:spcPts val="1000"/>
              </a:spcBef>
              <a:buFont typeface="Arial" panose="020B0604020202020204" pitchFamily="34" charset="0"/>
              <a:buNone/>
              <a:defRPr/>
            </a:pPr>
            <a:r>
              <a:rPr lang="zh-CN" altLang="en-US" sz="1400">
                <a:solidFill>
                  <a:srgbClr val="613620"/>
                </a:solidFill>
                <a:latin typeface="+mn-lt"/>
                <a:ea typeface="+mn-ea"/>
                <a:cs typeface="Arial" panose="020B0604020202020204" pitchFamily="34" charset="0"/>
              </a:rPr>
              <a:t>另外，如果市场有需要或者存在机遇，灵鹿财税稍作调整，可以直接推出面向终端纳税人客户的版本。</a:t>
            </a:r>
            <a:endParaRPr lang="zh-CN" altLang="en-US" sz="1400">
              <a:solidFill>
                <a:srgbClr val="613620"/>
              </a:solidFill>
              <a:latin typeface="+mn-lt"/>
              <a:ea typeface="+mn-ea"/>
              <a:cs typeface="Arial" panose="020B0604020202020204" pitchFamily="34" charset="0"/>
            </a:endParaRPr>
          </a:p>
        </p:txBody>
      </p:sp>
      <p:sp>
        <p:nvSpPr>
          <p:cNvPr id="7" name="AutoShape 4"/>
          <p:cNvSpPr/>
          <p:nvPr/>
        </p:nvSpPr>
        <p:spPr bwMode="auto">
          <a:xfrm>
            <a:off x="1444561" y="1239700"/>
            <a:ext cx="347663" cy="3492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6">
              <a:lumMod val="60000"/>
              <a:lumOff val="40000"/>
            </a:schemeClr>
          </a:solidFill>
          <a:ln>
            <a:noFill/>
          </a:ln>
          <a:effectLst/>
        </p:spPr>
        <p:txBody>
          <a:bodyPr lIns="19050" tIns="19050" rIns="19050" bIns="19050" anchor="ctr"/>
          <a:lstStyle/>
          <a:p>
            <a:pPr algn="ctr" defTabSz="228600">
              <a:defRPr/>
            </a:pPr>
            <a:endParaRPr lang="en-US" sz="1500" kern="0">
              <a:solidFill>
                <a:srgbClr val="FFFFFF"/>
              </a:solidFill>
              <a:effectLst>
                <a:outerShdw blurRad="38100" dist="38100" dir="2700000" algn="tl">
                  <a:srgbClr val="000000"/>
                </a:outerShdw>
              </a:effectLst>
              <a:latin typeface="Gill Sans" charset="0"/>
              <a:ea typeface="宋体" panose="02010600030101010101" pitchFamily="2" charset="-122"/>
              <a:sym typeface="Gill Sans" charset="0"/>
            </a:endParaRPr>
          </a:p>
        </p:txBody>
      </p:sp>
      <p:sp>
        <p:nvSpPr>
          <p:cNvPr id="12" name="矩形 11"/>
          <p:cNvSpPr/>
          <p:nvPr/>
        </p:nvSpPr>
        <p:spPr>
          <a:xfrm>
            <a:off x="1917497" y="1291403"/>
            <a:ext cx="1859915" cy="337185"/>
          </a:xfrm>
          <a:prstGeom prst="rect">
            <a:avLst/>
          </a:prstGeom>
        </p:spPr>
        <p:txBody>
          <a:bodyPr wrap="none">
            <a:spAutoFit/>
          </a:bodyPr>
          <a:lstStyle/>
          <a:p>
            <a:r>
              <a:rPr lang="zh-CN" altLang="en-US" sz="1600" b="1">
                <a:solidFill>
                  <a:schemeClr val="accent6">
                    <a:lumMod val="60000"/>
                    <a:lumOff val="40000"/>
                  </a:schemeClr>
                </a:solidFill>
                <a:cs typeface="Arial" panose="020B0604020202020204" pitchFamily="34" charset="0"/>
                <a:sym typeface="Arial" panose="020B0604020202020204" pitchFamily="34" charset="0"/>
              </a:rPr>
              <a:t>可复制性和灵活性</a:t>
            </a:r>
            <a:r>
              <a:rPr lang="en-US" altLang="zh-CN" sz="1600" b="1">
                <a:solidFill>
                  <a:schemeClr val="accent6">
                    <a:lumMod val="60000"/>
                    <a:lumOff val="40000"/>
                  </a:schemeClr>
                </a:solidFill>
                <a:cs typeface="Arial" panose="020B0604020202020204" pitchFamily="34" charset="0"/>
                <a:sym typeface="Arial" panose="020B0604020202020204" pitchFamily="34" charset="0"/>
              </a:rPr>
              <a:t> </a:t>
            </a:r>
            <a:endParaRPr lang="en-US" altLang="zh-CN" sz="1600" b="1">
              <a:solidFill>
                <a:schemeClr val="accent6">
                  <a:lumMod val="60000"/>
                  <a:lumOff val="40000"/>
                </a:schemeClr>
              </a:solidFill>
              <a:latin typeface="Calibri" panose="020F0502020204030204"/>
              <a:cs typeface="Arial" panose="020B0604020202020204" pitchFamily="34" charset="0"/>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250" advTm="0">
        <p:split orient="vert"/>
      </p:transition>
    </mc:Choice>
    <mc:Fallback>
      <p:transition spd="slow" advTm="0">
        <p:split orient="vert"/>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72" name="Freeform 5"/>
          <p:cNvSpPr>
            <a:spLocks noEditPoints="1"/>
          </p:cNvSpPr>
          <p:nvPr/>
        </p:nvSpPr>
        <p:spPr bwMode="auto">
          <a:xfrm>
            <a:off x="3265648" y="1460993"/>
            <a:ext cx="2739764" cy="2736922"/>
          </a:xfrm>
          <a:custGeom>
            <a:avLst/>
            <a:gdLst>
              <a:gd name="T0" fmla="*/ 870 w 935"/>
              <a:gd name="T1" fmla="*/ 608 h 935"/>
              <a:gd name="T2" fmla="*/ 870 w 935"/>
              <a:gd name="T3" fmla="*/ 608 h 935"/>
              <a:gd name="T4" fmla="*/ 806 w 935"/>
              <a:gd name="T5" fmla="*/ 468 h 935"/>
              <a:gd name="T6" fmla="*/ 870 w 935"/>
              <a:gd name="T7" fmla="*/ 327 h 935"/>
              <a:gd name="T8" fmla="*/ 870 w 935"/>
              <a:gd name="T9" fmla="*/ 327 h 935"/>
              <a:gd name="T10" fmla="*/ 935 w 935"/>
              <a:gd name="T11" fmla="*/ 186 h 935"/>
              <a:gd name="T12" fmla="*/ 750 w 935"/>
              <a:gd name="T13" fmla="*/ 0 h 935"/>
              <a:gd name="T14" fmla="*/ 608 w 935"/>
              <a:gd name="T15" fmla="*/ 65 h 935"/>
              <a:gd name="T16" fmla="*/ 608 w 935"/>
              <a:gd name="T17" fmla="*/ 65 h 935"/>
              <a:gd name="T18" fmla="*/ 468 w 935"/>
              <a:gd name="T19" fmla="*/ 129 h 935"/>
              <a:gd name="T20" fmla="*/ 328 w 935"/>
              <a:gd name="T21" fmla="*/ 65 h 935"/>
              <a:gd name="T22" fmla="*/ 328 w 935"/>
              <a:gd name="T23" fmla="*/ 65 h 935"/>
              <a:gd name="T24" fmla="*/ 186 w 935"/>
              <a:gd name="T25" fmla="*/ 0 h 935"/>
              <a:gd name="T26" fmla="*/ 0 w 935"/>
              <a:gd name="T27" fmla="*/ 186 h 935"/>
              <a:gd name="T28" fmla="*/ 66 w 935"/>
              <a:gd name="T29" fmla="*/ 327 h 935"/>
              <a:gd name="T30" fmla="*/ 66 w 935"/>
              <a:gd name="T31" fmla="*/ 327 h 935"/>
              <a:gd name="T32" fmla="*/ 130 w 935"/>
              <a:gd name="T33" fmla="*/ 468 h 935"/>
              <a:gd name="T34" fmla="*/ 66 w 935"/>
              <a:gd name="T35" fmla="*/ 608 h 935"/>
              <a:gd name="T36" fmla="*/ 66 w 935"/>
              <a:gd name="T37" fmla="*/ 608 h 935"/>
              <a:gd name="T38" fmla="*/ 0 w 935"/>
              <a:gd name="T39" fmla="*/ 749 h 935"/>
              <a:gd name="T40" fmla="*/ 186 w 935"/>
              <a:gd name="T41" fmla="*/ 935 h 935"/>
              <a:gd name="T42" fmla="*/ 328 w 935"/>
              <a:gd name="T43" fmla="*/ 870 h 935"/>
              <a:gd name="T44" fmla="*/ 328 w 935"/>
              <a:gd name="T45" fmla="*/ 870 h 935"/>
              <a:gd name="T46" fmla="*/ 468 w 935"/>
              <a:gd name="T47" fmla="*/ 806 h 935"/>
              <a:gd name="T48" fmla="*/ 608 w 935"/>
              <a:gd name="T49" fmla="*/ 870 h 935"/>
              <a:gd name="T50" fmla="*/ 608 w 935"/>
              <a:gd name="T51" fmla="*/ 870 h 935"/>
              <a:gd name="T52" fmla="*/ 750 w 935"/>
              <a:gd name="T53" fmla="*/ 935 h 935"/>
              <a:gd name="T54" fmla="*/ 935 w 935"/>
              <a:gd name="T55" fmla="*/ 749 h 935"/>
              <a:gd name="T56" fmla="*/ 870 w 935"/>
              <a:gd name="T57" fmla="*/ 608 h 935"/>
              <a:gd name="T58" fmla="*/ 468 w 935"/>
              <a:gd name="T59" fmla="*/ 681 h 935"/>
              <a:gd name="T60" fmla="*/ 255 w 935"/>
              <a:gd name="T61" fmla="*/ 468 h 935"/>
              <a:gd name="T62" fmla="*/ 468 w 935"/>
              <a:gd name="T63" fmla="*/ 255 h 935"/>
              <a:gd name="T64" fmla="*/ 681 w 935"/>
              <a:gd name="T65" fmla="*/ 468 h 935"/>
              <a:gd name="T66" fmla="*/ 468 w 935"/>
              <a:gd name="T67" fmla="*/ 681 h 9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35" h="935">
                <a:moveTo>
                  <a:pt x="870" y="608"/>
                </a:moveTo>
                <a:cubicBezTo>
                  <a:pt x="870" y="608"/>
                  <a:pt x="870" y="608"/>
                  <a:pt x="870" y="608"/>
                </a:cubicBezTo>
                <a:cubicBezTo>
                  <a:pt x="831" y="574"/>
                  <a:pt x="806" y="524"/>
                  <a:pt x="806" y="468"/>
                </a:cubicBezTo>
                <a:cubicBezTo>
                  <a:pt x="806" y="412"/>
                  <a:pt x="831" y="362"/>
                  <a:pt x="870" y="327"/>
                </a:cubicBezTo>
                <a:cubicBezTo>
                  <a:pt x="870" y="327"/>
                  <a:pt x="870" y="327"/>
                  <a:pt x="870" y="327"/>
                </a:cubicBezTo>
                <a:cubicBezTo>
                  <a:pt x="910" y="293"/>
                  <a:pt x="935" y="243"/>
                  <a:pt x="935" y="186"/>
                </a:cubicBezTo>
                <a:cubicBezTo>
                  <a:pt x="935" y="83"/>
                  <a:pt x="852" y="0"/>
                  <a:pt x="750" y="0"/>
                </a:cubicBezTo>
                <a:cubicBezTo>
                  <a:pt x="693" y="0"/>
                  <a:pt x="642" y="25"/>
                  <a:pt x="608" y="65"/>
                </a:cubicBezTo>
                <a:cubicBezTo>
                  <a:pt x="608" y="65"/>
                  <a:pt x="608" y="65"/>
                  <a:pt x="608" y="65"/>
                </a:cubicBezTo>
                <a:cubicBezTo>
                  <a:pt x="574" y="105"/>
                  <a:pt x="524" y="129"/>
                  <a:pt x="468" y="129"/>
                </a:cubicBezTo>
                <a:cubicBezTo>
                  <a:pt x="412" y="129"/>
                  <a:pt x="362" y="105"/>
                  <a:pt x="328" y="65"/>
                </a:cubicBezTo>
                <a:cubicBezTo>
                  <a:pt x="328" y="65"/>
                  <a:pt x="328" y="65"/>
                  <a:pt x="328" y="65"/>
                </a:cubicBezTo>
                <a:cubicBezTo>
                  <a:pt x="294" y="25"/>
                  <a:pt x="243" y="0"/>
                  <a:pt x="186" y="0"/>
                </a:cubicBezTo>
                <a:cubicBezTo>
                  <a:pt x="83" y="0"/>
                  <a:pt x="0" y="83"/>
                  <a:pt x="0" y="186"/>
                </a:cubicBezTo>
                <a:cubicBezTo>
                  <a:pt x="0" y="243"/>
                  <a:pt x="26" y="293"/>
                  <a:pt x="66" y="327"/>
                </a:cubicBezTo>
                <a:cubicBezTo>
                  <a:pt x="66" y="327"/>
                  <a:pt x="66" y="327"/>
                  <a:pt x="66" y="327"/>
                </a:cubicBezTo>
                <a:cubicBezTo>
                  <a:pt x="105" y="362"/>
                  <a:pt x="130" y="412"/>
                  <a:pt x="130" y="468"/>
                </a:cubicBezTo>
                <a:cubicBezTo>
                  <a:pt x="130" y="524"/>
                  <a:pt x="105" y="574"/>
                  <a:pt x="66" y="608"/>
                </a:cubicBezTo>
                <a:cubicBezTo>
                  <a:pt x="66" y="608"/>
                  <a:pt x="66" y="608"/>
                  <a:pt x="66" y="608"/>
                </a:cubicBezTo>
                <a:cubicBezTo>
                  <a:pt x="26" y="642"/>
                  <a:pt x="0" y="693"/>
                  <a:pt x="0" y="749"/>
                </a:cubicBezTo>
                <a:cubicBezTo>
                  <a:pt x="0" y="852"/>
                  <a:pt x="83" y="935"/>
                  <a:pt x="186" y="935"/>
                </a:cubicBezTo>
                <a:cubicBezTo>
                  <a:pt x="243" y="935"/>
                  <a:pt x="294" y="910"/>
                  <a:pt x="328" y="870"/>
                </a:cubicBezTo>
                <a:cubicBezTo>
                  <a:pt x="328" y="870"/>
                  <a:pt x="328" y="870"/>
                  <a:pt x="328" y="870"/>
                </a:cubicBezTo>
                <a:cubicBezTo>
                  <a:pt x="362" y="831"/>
                  <a:pt x="412" y="806"/>
                  <a:pt x="468" y="806"/>
                </a:cubicBezTo>
                <a:cubicBezTo>
                  <a:pt x="524" y="806"/>
                  <a:pt x="574" y="831"/>
                  <a:pt x="608" y="870"/>
                </a:cubicBezTo>
                <a:cubicBezTo>
                  <a:pt x="608" y="870"/>
                  <a:pt x="608" y="870"/>
                  <a:pt x="608" y="870"/>
                </a:cubicBezTo>
                <a:cubicBezTo>
                  <a:pt x="642" y="910"/>
                  <a:pt x="693" y="935"/>
                  <a:pt x="750" y="935"/>
                </a:cubicBezTo>
                <a:cubicBezTo>
                  <a:pt x="852" y="935"/>
                  <a:pt x="935" y="852"/>
                  <a:pt x="935" y="749"/>
                </a:cubicBezTo>
                <a:cubicBezTo>
                  <a:pt x="935" y="693"/>
                  <a:pt x="910" y="642"/>
                  <a:pt x="870" y="608"/>
                </a:cubicBezTo>
                <a:close/>
                <a:moveTo>
                  <a:pt x="468" y="681"/>
                </a:moveTo>
                <a:cubicBezTo>
                  <a:pt x="350" y="681"/>
                  <a:pt x="255" y="585"/>
                  <a:pt x="255" y="468"/>
                </a:cubicBezTo>
                <a:cubicBezTo>
                  <a:pt x="255" y="350"/>
                  <a:pt x="350" y="255"/>
                  <a:pt x="468" y="255"/>
                </a:cubicBezTo>
                <a:cubicBezTo>
                  <a:pt x="585" y="255"/>
                  <a:pt x="681" y="350"/>
                  <a:pt x="681" y="468"/>
                </a:cubicBezTo>
                <a:cubicBezTo>
                  <a:pt x="681" y="585"/>
                  <a:pt x="585" y="681"/>
                  <a:pt x="468" y="681"/>
                </a:cubicBezTo>
                <a:close/>
              </a:path>
            </a:pathLst>
          </a:custGeom>
          <a:solidFill>
            <a:schemeClr val="bg1">
              <a:lumMod val="85000"/>
            </a:schemeClr>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Calibri" panose="020F0502020204030204"/>
              <a:ea typeface="宋体" panose="02010600030101010101" pitchFamily="2" charset="-122"/>
            </a:endParaRPr>
          </a:p>
        </p:txBody>
      </p:sp>
      <p:sp>
        <p:nvSpPr>
          <p:cNvPr id="10" name="标题 9"/>
          <p:cNvSpPr>
            <a:spLocks noGrp="1"/>
          </p:cNvSpPr>
          <p:nvPr>
            <p:ph type="title"/>
          </p:nvPr>
        </p:nvSpPr>
        <p:spPr>
          <a:xfrm>
            <a:off x="450850" y="274320"/>
            <a:ext cx="1753235" cy="356235"/>
          </a:xfrm>
        </p:spPr>
        <p:txBody>
          <a:bodyPr/>
          <a:lstStyle/>
          <a:p>
            <a:r>
              <a:rPr lang="zh-CN"/>
              <a:t>主要问题和风险</a:t>
            </a:r>
            <a:endParaRPr lang="zh-CN"/>
          </a:p>
        </p:txBody>
      </p:sp>
      <p:grpSp>
        <p:nvGrpSpPr>
          <p:cNvPr id="40" name="组合 39"/>
          <p:cNvGrpSpPr/>
          <p:nvPr/>
        </p:nvGrpSpPr>
        <p:grpSpPr>
          <a:xfrm>
            <a:off x="5030966" y="1590351"/>
            <a:ext cx="794362" cy="790098"/>
            <a:chOff x="5039894" y="1650916"/>
            <a:chExt cx="887413" cy="882650"/>
          </a:xfrm>
        </p:grpSpPr>
        <p:sp>
          <p:nvSpPr>
            <p:cNvPr id="41" name="Oval 8"/>
            <p:cNvSpPr>
              <a:spLocks noChangeArrowheads="1"/>
            </p:cNvSpPr>
            <p:nvPr/>
          </p:nvSpPr>
          <p:spPr bwMode="auto">
            <a:xfrm>
              <a:off x="5039894" y="1650916"/>
              <a:ext cx="887413" cy="882650"/>
            </a:xfrm>
            <a:prstGeom prst="ellipse">
              <a:avLst/>
            </a:prstGeom>
            <a:solidFill>
              <a:schemeClr val="accent2"/>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Calibri" panose="020F0502020204030204"/>
                <a:ea typeface="宋体" panose="02010600030101010101" pitchFamily="2" charset="-122"/>
              </a:endParaRPr>
            </a:p>
          </p:txBody>
        </p:sp>
        <p:sp>
          <p:nvSpPr>
            <p:cNvPr id="42" name="AutoShape 4"/>
            <p:cNvSpPr/>
            <p:nvPr/>
          </p:nvSpPr>
          <p:spPr bwMode="auto">
            <a:xfrm>
              <a:off x="5309768" y="1917616"/>
              <a:ext cx="347663" cy="3492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ysClr val="window" lastClr="FFFFFF"/>
            </a:solid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宋体" panose="02010600030101010101" pitchFamily="2" charset="-122"/>
                <a:sym typeface="Gill Sans" charset="0"/>
              </a:endParaRPr>
            </a:p>
          </p:txBody>
        </p:sp>
      </p:grpSp>
      <p:grpSp>
        <p:nvGrpSpPr>
          <p:cNvPr id="52" name="组合 51"/>
          <p:cNvGrpSpPr/>
          <p:nvPr/>
        </p:nvGrpSpPr>
        <p:grpSpPr>
          <a:xfrm>
            <a:off x="5030966" y="3238757"/>
            <a:ext cx="794362" cy="792940"/>
            <a:chOff x="5039894" y="3492416"/>
            <a:chExt cx="887413" cy="885825"/>
          </a:xfrm>
        </p:grpSpPr>
        <p:sp>
          <p:nvSpPr>
            <p:cNvPr id="60" name="Oval 6"/>
            <p:cNvSpPr>
              <a:spLocks noChangeArrowheads="1"/>
            </p:cNvSpPr>
            <p:nvPr/>
          </p:nvSpPr>
          <p:spPr bwMode="auto">
            <a:xfrm>
              <a:off x="5039894" y="3492416"/>
              <a:ext cx="887413" cy="885825"/>
            </a:xfrm>
            <a:prstGeom prst="ellipse">
              <a:avLst/>
            </a:prstGeom>
            <a:solidFill>
              <a:schemeClr val="accent3"/>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Calibri" panose="020F0502020204030204"/>
                <a:ea typeface="宋体" panose="02010600030101010101" pitchFamily="2" charset="-122"/>
              </a:endParaRPr>
            </a:p>
          </p:txBody>
        </p:sp>
        <p:grpSp>
          <p:nvGrpSpPr>
            <p:cNvPr id="61" name="组合 60"/>
            <p:cNvGrpSpPr/>
            <p:nvPr/>
          </p:nvGrpSpPr>
          <p:grpSpPr>
            <a:xfrm>
              <a:off x="5304213" y="3789278"/>
              <a:ext cx="358775" cy="292100"/>
              <a:chOff x="7550150" y="3613150"/>
              <a:chExt cx="358775" cy="292100"/>
            </a:xfrm>
          </p:grpSpPr>
          <p:sp>
            <p:nvSpPr>
              <p:cNvPr id="62" name="AutoShape 5"/>
              <p:cNvSpPr/>
              <p:nvPr/>
            </p:nvSpPr>
            <p:spPr bwMode="auto">
              <a:xfrm>
                <a:off x="7796213" y="3702050"/>
                <a:ext cx="68262" cy="9048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solidFill>
                <a:sysClr val="window" lastClr="FFFFFF"/>
              </a:solid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宋体" panose="02010600030101010101" pitchFamily="2" charset="-122"/>
                  <a:sym typeface="Gill Sans" charset="0"/>
                </a:endParaRPr>
              </a:p>
            </p:txBody>
          </p:sp>
          <p:sp>
            <p:nvSpPr>
              <p:cNvPr id="63" name="AutoShape 6"/>
              <p:cNvSpPr/>
              <p:nvPr/>
            </p:nvSpPr>
            <p:spPr bwMode="auto">
              <a:xfrm>
                <a:off x="7550150" y="3613150"/>
                <a:ext cx="358775" cy="2921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solidFill>
                <a:sysClr val="window" lastClr="FFFFFF"/>
              </a:solid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宋体" panose="02010600030101010101" pitchFamily="2" charset="-122"/>
                  <a:sym typeface="Gill Sans" charset="0"/>
                </a:endParaRPr>
              </a:p>
            </p:txBody>
          </p:sp>
        </p:grpSp>
      </p:grpSp>
      <p:grpSp>
        <p:nvGrpSpPr>
          <p:cNvPr id="64" name="组合 63"/>
          <p:cNvGrpSpPr/>
          <p:nvPr/>
        </p:nvGrpSpPr>
        <p:grpSpPr>
          <a:xfrm>
            <a:off x="3381140" y="3238757"/>
            <a:ext cx="791519" cy="792940"/>
            <a:chOff x="3196807" y="3492416"/>
            <a:chExt cx="884237" cy="885825"/>
          </a:xfrm>
        </p:grpSpPr>
        <p:sp>
          <p:nvSpPr>
            <p:cNvPr id="65" name="Oval 9"/>
            <p:cNvSpPr>
              <a:spLocks noChangeArrowheads="1"/>
            </p:cNvSpPr>
            <p:nvPr/>
          </p:nvSpPr>
          <p:spPr bwMode="auto">
            <a:xfrm>
              <a:off x="3196807" y="3492416"/>
              <a:ext cx="884237" cy="885825"/>
            </a:xfrm>
            <a:prstGeom prst="ellipse">
              <a:avLst/>
            </a:prstGeom>
            <a:solidFill>
              <a:schemeClr val="accent4"/>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Calibri" panose="020F0502020204030204"/>
                <a:ea typeface="宋体" panose="02010600030101010101" pitchFamily="2" charset="-122"/>
              </a:endParaRPr>
            </a:p>
          </p:txBody>
        </p:sp>
        <p:sp>
          <p:nvSpPr>
            <p:cNvPr id="66" name="AutoShape 28"/>
            <p:cNvSpPr/>
            <p:nvPr/>
          </p:nvSpPr>
          <p:spPr bwMode="auto">
            <a:xfrm>
              <a:off x="3458744" y="3754801"/>
              <a:ext cx="360362" cy="36036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9450"/>
                  </a:moveTo>
                  <a:cubicBezTo>
                    <a:pt x="20249" y="9823"/>
                    <a:pt x="19947" y="10124"/>
                    <a:pt x="19575" y="10124"/>
                  </a:cubicBezTo>
                  <a:lnTo>
                    <a:pt x="18324" y="10124"/>
                  </a:lnTo>
                  <a:lnTo>
                    <a:pt x="15624" y="5400"/>
                  </a:lnTo>
                  <a:lnTo>
                    <a:pt x="17549" y="5400"/>
                  </a:lnTo>
                  <a:cubicBezTo>
                    <a:pt x="17762" y="5400"/>
                    <a:pt x="17962" y="5500"/>
                    <a:pt x="18089" y="5670"/>
                  </a:cubicBezTo>
                  <a:lnTo>
                    <a:pt x="20114" y="8370"/>
                  </a:lnTo>
                  <a:cubicBezTo>
                    <a:pt x="20202" y="8486"/>
                    <a:pt x="20249" y="8628"/>
                    <a:pt x="20249" y="8774"/>
                  </a:cubicBezTo>
                  <a:cubicBezTo>
                    <a:pt x="20249" y="8774"/>
                    <a:pt x="20249" y="9450"/>
                    <a:pt x="20249" y="9450"/>
                  </a:cubicBezTo>
                  <a:close/>
                  <a:moveTo>
                    <a:pt x="18224" y="20249"/>
                  </a:moveTo>
                  <a:lnTo>
                    <a:pt x="14174" y="20249"/>
                  </a:lnTo>
                  <a:lnTo>
                    <a:pt x="14174" y="13500"/>
                  </a:lnTo>
                  <a:cubicBezTo>
                    <a:pt x="14174" y="13126"/>
                    <a:pt x="13872" y="12825"/>
                    <a:pt x="13499" y="12825"/>
                  </a:cubicBezTo>
                  <a:lnTo>
                    <a:pt x="8437" y="12825"/>
                  </a:lnTo>
                  <a:cubicBezTo>
                    <a:pt x="8064" y="12825"/>
                    <a:pt x="7762" y="13126"/>
                    <a:pt x="7762" y="13500"/>
                  </a:cubicBezTo>
                  <a:lnTo>
                    <a:pt x="7762" y="20249"/>
                  </a:lnTo>
                  <a:lnTo>
                    <a:pt x="3374" y="20249"/>
                  </a:lnTo>
                  <a:lnTo>
                    <a:pt x="3374" y="11475"/>
                  </a:lnTo>
                  <a:lnTo>
                    <a:pt x="18224" y="11475"/>
                  </a:lnTo>
                  <a:cubicBezTo>
                    <a:pt x="18224" y="11475"/>
                    <a:pt x="18224" y="20249"/>
                    <a:pt x="18224" y="20249"/>
                  </a:cubicBezTo>
                  <a:close/>
                  <a:moveTo>
                    <a:pt x="13499" y="20249"/>
                  </a:moveTo>
                  <a:lnTo>
                    <a:pt x="8437" y="20249"/>
                  </a:lnTo>
                  <a:lnTo>
                    <a:pt x="8437" y="13500"/>
                  </a:lnTo>
                  <a:lnTo>
                    <a:pt x="13499" y="13500"/>
                  </a:lnTo>
                  <a:cubicBezTo>
                    <a:pt x="13499" y="13500"/>
                    <a:pt x="13499" y="20249"/>
                    <a:pt x="13499" y="20249"/>
                  </a:cubicBezTo>
                  <a:close/>
                  <a:moveTo>
                    <a:pt x="1349" y="9450"/>
                  </a:moveTo>
                  <a:lnTo>
                    <a:pt x="1349" y="8774"/>
                  </a:lnTo>
                  <a:cubicBezTo>
                    <a:pt x="1349" y="8628"/>
                    <a:pt x="1397" y="8486"/>
                    <a:pt x="1485" y="8370"/>
                  </a:cubicBezTo>
                  <a:lnTo>
                    <a:pt x="3510" y="5670"/>
                  </a:lnTo>
                  <a:cubicBezTo>
                    <a:pt x="3637" y="5500"/>
                    <a:pt x="3837" y="5400"/>
                    <a:pt x="4049" y="5400"/>
                  </a:cubicBezTo>
                  <a:lnTo>
                    <a:pt x="5975" y="5400"/>
                  </a:lnTo>
                  <a:lnTo>
                    <a:pt x="3275" y="10124"/>
                  </a:lnTo>
                  <a:lnTo>
                    <a:pt x="2024" y="10124"/>
                  </a:lnTo>
                  <a:cubicBezTo>
                    <a:pt x="1652" y="10124"/>
                    <a:pt x="1349" y="9823"/>
                    <a:pt x="1349" y="9450"/>
                  </a:cubicBezTo>
                  <a:moveTo>
                    <a:pt x="13369" y="5400"/>
                  </a:moveTo>
                  <a:lnTo>
                    <a:pt x="14846" y="5400"/>
                  </a:lnTo>
                  <a:lnTo>
                    <a:pt x="17546" y="10124"/>
                  </a:lnTo>
                  <a:lnTo>
                    <a:pt x="14719" y="10124"/>
                  </a:lnTo>
                  <a:cubicBezTo>
                    <a:pt x="14719" y="10124"/>
                    <a:pt x="13369" y="5400"/>
                    <a:pt x="13369" y="5400"/>
                  </a:cubicBezTo>
                  <a:close/>
                  <a:moveTo>
                    <a:pt x="11137" y="5400"/>
                  </a:moveTo>
                  <a:lnTo>
                    <a:pt x="12666" y="5400"/>
                  </a:lnTo>
                  <a:lnTo>
                    <a:pt x="14016" y="10124"/>
                  </a:lnTo>
                  <a:lnTo>
                    <a:pt x="11137" y="10124"/>
                  </a:lnTo>
                  <a:cubicBezTo>
                    <a:pt x="11137" y="10124"/>
                    <a:pt x="11137" y="5400"/>
                    <a:pt x="11137" y="5400"/>
                  </a:cubicBezTo>
                  <a:close/>
                  <a:moveTo>
                    <a:pt x="8932" y="5400"/>
                  </a:moveTo>
                  <a:lnTo>
                    <a:pt x="10462" y="5400"/>
                  </a:lnTo>
                  <a:lnTo>
                    <a:pt x="10462" y="10124"/>
                  </a:lnTo>
                  <a:lnTo>
                    <a:pt x="7582" y="10124"/>
                  </a:lnTo>
                  <a:cubicBezTo>
                    <a:pt x="7582" y="10124"/>
                    <a:pt x="8932" y="5400"/>
                    <a:pt x="8932" y="5400"/>
                  </a:cubicBezTo>
                  <a:close/>
                  <a:moveTo>
                    <a:pt x="6880" y="10124"/>
                  </a:moveTo>
                  <a:lnTo>
                    <a:pt x="4052" y="10124"/>
                  </a:lnTo>
                  <a:lnTo>
                    <a:pt x="6752" y="5400"/>
                  </a:lnTo>
                  <a:lnTo>
                    <a:pt x="8230" y="5400"/>
                  </a:lnTo>
                  <a:cubicBezTo>
                    <a:pt x="8230" y="5400"/>
                    <a:pt x="6880" y="10124"/>
                    <a:pt x="6880" y="10124"/>
                  </a:cubicBezTo>
                  <a:close/>
                  <a:moveTo>
                    <a:pt x="17549" y="1350"/>
                  </a:moveTo>
                  <a:lnTo>
                    <a:pt x="17549" y="4050"/>
                  </a:lnTo>
                  <a:lnTo>
                    <a:pt x="4049" y="4050"/>
                  </a:lnTo>
                  <a:lnTo>
                    <a:pt x="4049" y="1350"/>
                  </a:lnTo>
                  <a:cubicBezTo>
                    <a:pt x="4049" y="1350"/>
                    <a:pt x="17549" y="1350"/>
                    <a:pt x="17549" y="1350"/>
                  </a:cubicBezTo>
                  <a:close/>
                  <a:moveTo>
                    <a:pt x="21194" y="7560"/>
                  </a:moveTo>
                  <a:lnTo>
                    <a:pt x="19170" y="4861"/>
                  </a:lnTo>
                  <a:cubicBezTo>
                    <a:pt x="19091" y="4755"/>
                    <a:pt x="18997" y="4663"/>
                    <a:pt x="18899" y="4576"/>
                  </a:cubicBezTo>
                  <a:lnTo>
                    <a:pt x="18899" y="1350"/>
                  </a:lnTo>
                  <a:cubicBezTo>
                    <a:pt x="18899" y="605"/>
                    <a:pt x="18295" y="0"/>
                    <a:pt x="17549" y="0"/>
                  </a:cubicBezTo>
                  <a:lnTo>
                    <a:pt x="4049" y="0"/>
                  </a:lnTo>
                  <a:cubicBezTo>
                    <a:pt x="3304" y="0"/>
                    <a:pt x="2699" y="605"/>
                    <a:pt x="2699" y="1350"/>
                  </a:cubicBezTo>
                  <a:lnTo>
                    <a:pt x="2699" y="4576"/>
                  </a:lnTo>
                  <a:cubicBezTo>
                    <a:pt x="2602" y="4663"/>
                    <a:pt x="2508" y="4754"/>
                    <a:pt x="2430" y="4860"/>
                  </a:cubicBezTo>
                  <a:lnTo>
                    <a:pt x="406" y="7559"/>
                  </a:lnTo>
                  <a:cubicBezTo>
                    <a:pt x="143" y="7907"/>
                    <a:pt x="0" y="8338"/>
                    <a:pt x="0" y="8774"/>
                  </a:cubicBezTo>
                  <a:lnTo>
                    <a:pt x="0" y="9450"/>
                  </a:lnTo>
                  <a:cubicBezTo>
                    <a:pt x="0" y="10566"/>
                    <a:pt x="908" y="11475"/>
                    <a:pt x="2024" y="11475"/>
                  </a:cubicBezTo>
                  <a:lnTo>
                    <a:pt x="2024" y="20249"/>
                  </a:lnTo>
                  <a:cubicBezTo>
                    <a:pt x="2024" y="20994"/>
                    <a:pt x="2629" y="21599"/>
                    <a:pt x="3374" y="21599"/>
                  </a:cubicBezTo>
                  <a:lnTo>
                    <a:pt x="18224" y="21599"/>
                  </a:lnTo>
                  <a:cubicBezTo>
                    <a:pt x="18970" y="21599"/>
                    <a:pt x="19575" y="20994"/>
                    <a:pt x="19575" y="20249"/>
                  </a:cubicBezTo>
                  <a:lnTo>
                    <a:pt x="19575" y="11475"/>
                  </a:lnTo>
                  <a:cubicBezTo>
                    <a:pt x="20691" y="11475"/>
                    <a:pt x="21600" y="10566"/>
                    <a:pt x="21600" y="9450"/>
                  </a:cubicBezTo>
                  <a:lnTo>
                    <a:pt x="21600" y="8774"/>
                  </a:lnTo>
                  <a:cubicBezTo>
                    <a:pt x="21600" y="8338"/>
                    <a:pt x="21456" y="7907"/>
                    <a:pt x="21194" y="7560"/>
                  </a:cubicBezTo>
                </a:path>
              </a:pathLst>
            </a:custGeom>
            <a:solidFill>
              <a:sysClr val="window" lastClr="FFFFFF"/>
            </a:solid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宋体" panose="02010600030101010101" pitchFamily="2" charset="-122"/>
                <a:sym typeface="Gill Sans" charset="0"/>
              </a:endParaRPr>
            </a:p>
          </p:txBody>
        </p:sp>
      </p:grpSp>
      <p:grpSp>
        <p:nvGrpSpPr>
          <p:cNvPr id="67" name="组合 66"/>
          <p:cNvGrpSpPr/>
          <p:nvPr/>
        </p:nvGrpSpPr>
        <p:grpSpPr>
          <a:xfrm>
            <a:off x="3381140" y="1590351"/>
            <a:ext cx="791519" cy="790098"/>
            <a:chOff x="3196807" y="1650916"/>
            <a:chExt cx="884237" cy="882650"/>
          </a:xfrm>
        </p:grpSpPr>
        <p:sp>
          <p:nvSpPr>
            <p:cNvPr id="68" name="Oval 7"/>
            <p:cNvSpPr>
              <a:spLocks noChangeArrowheads="1"/>
            </p:cNvSpPr>
            <p:nvPr/>
          </p:nvSpPr>
          <p:spPr bwMode="auto">
            <a:xfrm>
              <a:off x="3196807" y="1650916"/>
              <a:ext cx="884237" cy="882650"/>
            </a:xfrm>
            <a:prstGeom prst="ellipse">
              <a:avLst/>
            </a:prstGeom>
            <a:solidFill>
              <a:schemeClr val="accent1"/>
            </a:solidFill>
            <a:ln>
              <a:noFill/>
            </a:ln>
          </p:spPr>
          <p:txBody>
            <a:bodyPr/>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black"/>
                </a:solidFill>
                <a:effectLst/>
                <a:uLnTx/>
                <a:uFillTx/>
                <a:latin typeface="Calibri" panose="020F0502020204030204"/>
                <a:ea typeface="宋体" panose="02010600030101010101" pitchFamily="2" charset="-122"/>
              </a:endParaRPr>
            </a:p>
          </p:txBody>
        </p:sp>
        <p:grpSp>
          <p:nvGrpSpPr>
            <p:cNvPr id="69" name="Group 112"/>
            <p:cNvGrpSpPr/>
            <p:nvPr/>
          </p:nvGrpSpPr>
          <p:grpSpPr>
            <a:xfrm>
              <a:off x="3459036" y="1926201"/>
              <a:ext cx="359779" cy="337063"/>
              <a:chOff x="5368132" y="3540125"/>
              <a:chExt cx="465138" cy="435769"/>
            </a:xfrm>
            <a:solidFill>
              <a:sysClr val="window" lastClr="FFFFFF"/>
            </a:solidFill>
          </p:grpSpPr>
          <p:sp>
            <p:nvSpPr>
              <p:cNvPr id="70" name="AutoShape 110"/>
              <p:cNvSpPr/>
              <p:nvPr/>
            </p:nvSpPr>
            <p:spPr bwMode="auto">
              <a:xfrm>
                <a:off x="5426869" y="3598069"/>
                <a:ext cx="347663" cy="2325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宋体" panose="02010600030101010101" pitchFamily="2" charset="-122"/>
                  <a:sym typeface="Gill Sans" charset="0"/>
                </a:endParaRPr>
              </a:p>
            </p:txBody>
          </p:sp>
          <p:sp>
            <p:nvSpPr>
              <p:cNvPr id="71" name="AutoShape 111"/>
              <p:cNvSpPr/>
              <p:nvPr/>
            </p:nvSpPr>
            <p:spPr bwMode="auto">
              <a:xfrm>
                <a:off x="5368132" y="3540125"/>
                <a:ext cx="465138" cy="4357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宋体" panose="02010600030101010101" pitchFamily="2" charset="-122"/>
                  <a:sym typeface="Gill Sans" charset="0"/>
                </a:endParaRPr>
              </a:p>
            </p:txBody>
          </p:sp>
        </p:grpSp>
      </p:grpSp>
      <p:sp>
        <p:nvSpPr>
          <p:cNvPr id="73" name="矩形 72"/>
          <p:cNvSpPr/>
          <p:nvPr/>
        </p:nvSpPr>
        <p:spPr>
          <a:xfrm>
            <a:off x="6019800" y="1614170"/>
            <a:ext cx="2581910" cy="1198880"/>
          </a:xfrm>
          <a:prstGeom prst="rect">
            <a:avLst/>
          </a:prstGeom>
        </p:spPr>
        <p:txBody>
          <a:bodyPr wrap="square">
            <a:spAutoFit/>
          </a:bodyPr>
          <a:lstStyle/>
          <a:p>
            <a:pPr lvl="0">
              <a:lnSpc>
                <a:spcPct val="150000"/>
              </a:lnSpc>
              <a:defRPr/>
            </a:pPr>
            <a:r>
              <a:rPr lang="zh-CN" altLang="en-US" sz="1200">
                <a:solidFill>
                  <a:srgbClr val="613620"/>
                </a:solidFill>
                <a:cs typeface="Arial" panose="020B0604020202020204" pitchFamily="34" charset="0"/>
              </a:rPr>
              <a:t>近期有进一步个税政策的动向，而且申报专用软件比较不稳定，个税申报破解需要等上若干月后才可以开展</a:t>
            </a:r>
            <a:endParaRPr lang="zh-CN" altLang="en-US" sz="1200">
              <a:solidFill>
                <a:srgbClr val="613620"/>
              </a:solidFill>
              <a:cs typeface="Arial" panose="020B0604020202020204" pitchFamily="34" charset="0"/>
            </a:endParaRPr>
          </a:p>
        </p:txBody>
      </p:sp>
      <p:sp>
        <p:nvSpPr>
          <p:cNvPr id="74" name="文本框 73"/>
          <p:cNvSpPr txBox="1"/>
          <p:nvPr/>
        </p:nvSpPr>
        <p:spPr>
          <a:xfrm>
            <a:off x="6006076" y="1417915"/>
            <a:ext cx="1605280" cy="306705"/>
          </a:xfrm>
          <a:prstGeom prst="rect">
            <a:avLst/>
          </a:prstGeom>
          <a:noFill/>
        </p:spPr>
        <p:txBody>
          <a:bodyPr wrap="none" rtlCol="0">
            <a:spAutoFit/>
          </a:bodyPr>
          <a:lstStyle/>
          <a:p>
            <a:r>
              <a:rPr lang="zh-CN" altLang="en-US" sz="1400" b="1" smtClean="0">
                <a:solidFill>
                  <a:srgbClr val="2E5660"/>
                </a:solidFill>
                <a:latin typeface="微软雅黑" panose="020B0503020204020204" charset="-122"/>
                <a:ea typeface="微软雅黑" panose="020B0503020204020204" charset="-122"/>
              </a:rPr>
              <a:t>个税申报软件破解</a:t>
            </a:r>
            <a:endParaRPr lang="zh-CN" altLang="en-US" sz="1400" b="1" smtClean="0">
              <a:solidFill>
                <a:srgbClr val="2E5660"/>
              </a:solidFill>
              <a:latin typeface="微软雅黑" panose="020B0503020204020204" charset="-122"/>
              <a:ea typeface="微软雅黑" panose="020B0503020204020204" charset="-122"/>
            </a:endParaRPr>
          </a:p>
        </p:txBody>
      </p:sp>
      <p:sp>
        <p:nvSpPr>
          <p:cNvPr id="75" name="矩形 74"/>
          <p:cNvSpPr/>
          <p:nvPr/>
        </p:nvSpPr>
        <p:spPr>
          <a:xfrm>
            <a:off x="6073140" y="3373755"/>
            <a:ext cx="2691130" cy="1198880"/>
          </a:xfrm>
          <a:prstGeom prst="rect">
            <a:avLst/>
          </a:prstGeom>
        </p:spPr>
        <p:txBody>
          <a:bodyPr wrap="square">
            <a:spAutoFit/>
          </a:bodyPr>
          <a:lstStyle/>
          <a:p>
            <a:pPr lvl="0">
              <a:lnSpc>
                <a:spcPct val="150000"/>
              </a:lnSpc>
              <a:defRPr/>
            </a:pPr>
            <a:r>
              <a:rPr lang="zh-CN" altLang="en-US" sz="1200">
                <a:solidFill>
                  <a:srgbClr val="613620"/>
                </a:solidFill>
                <a:cs typeface="Arial" panose="020B0604020202020204" pitchFamily="34" charset="0"/>
                <a:sym typeface="+mn-ea"/>
              </a:rPr>
              <a:t>产品对航天信息的税务软件存在依赖性，在初期影响不大。但是我们产品具备规模后需要和航天信息建立战略合作关系，或者接受航天信息的参股</a:t>
            </a:r>
            <a:endParaRPr lang="zh-CN" altLang="en-US" sz="1200">
              <a:solidFill>
                <a:srgbClr val="613620"/>
              </a:solidFill>
              <a:cs typeface="Arial" panose="020B0604020202020204" pitchFamily="34" charset="0"/>
              <a:sym typeface="+mn-ea"/>
            </a:endParaRPr>
          </a:p>
        </p:txBody>
      </p:sp>
      <p:sp>
        <p:nvSpPr>
          <p:cNvPr id="76" name="文本框 75"/>
          <p:cNvSpPr txBox="1"/>
          <p:nvPr/>
        </p:nvSpPr>
        <p:spPr>
          <a:xfrm>
            <a:off x="6059627" y="3177462"/>
            <a:ext cx="1071880" cy="306705"/>
          </a:xfrm>
          <a:prstGeom prst="rect">
            <a:avLst/>
          </a:prstGeom>
          <a:noFill/>
        </p:spPr>
        <p:txBody>
          <a:bodyPr wrap="none" rtlCol="0">
            <a:spAutoFit/>
          </a:bodyPr>
          <a:lstStyle/>
          <a:p>
            <a:r>
              <a:rPr lang="zh-CN" sz="1400" b="1" smtClean="0">
                <a:solidFill>
                  <a:srgbClr val="613620"/>
                </a:solidFill>
                <a:latin typeface="微软雅黑" panose="020B0503020204020204" charset="-122"/>
                <a:ea typeface="微软雅黑" panose="020B0503020204020204" charset="-122"/>
              </a:rPr>
              <a:t>依赖性风险</a:t>
            </a:r>
            <a:endParaRPr lang="zh-CN" sz="1400" b="1" smtClean="0">
              <a:solidFill>
                <a:srgbClr val="613620"/>
              </a:solidFill>
              <a:latin typeface="微软雅黑" panose="020B0503020204020204" charset="-122"/>
              <a:ea typeface="微软雅黑" panose="020B0503020204020204" charset="-122"/>
            </a:endParaRPr>
          </a:p>
        </p:txBody>
      </p:sp>
      <p:sp>
        <p:nvSpPr>
          <p:cNvPr id="78" name="矩形 77"/>
          <p:cNvSpPr/>
          <p:nvPr/>
        </p:nvSpPr>
        <p:spPr>
          <a:xfrm>
            <a:off x="241935" y="1574165"/>
            <a:ext cx="2931160" cy="1476375"/>
          </a:xfrm>
          <a:prstGeom prst="rect">
            <a:avLst/>
          </a:prstGeom>
        </p:spPr>
        <p:txBody>
          <a:bodyPr wrap="square">
            <a:spAutoFit/>
          </a:bodyPr>
          <a:lstStyle/>
          <a:p>
            <a:pPr lvl="0" algn="r">
              <a:lnSpc>
                <a:spcPct val="150000"/>
              </a:lnSpc>
              <a:defRPr/>
            </a:pPr>
            <a:r>
              <a:rPr lang="zh-CN" sz="1200">
                <a:solidFill>
                  <a:srgbClr val="613620"/>
                </a:solidFill>
              </a:rPr>
              <a:t>税控盘CA开票资料和进项认证资料无法采集，需要人工导入，需要研发上投入对税控盘进行逆向破解。这部分完成后，产品的使用体验会有比较大的提升</a:t>
            </a:r>
            <a:endParaRPr lang="zh-CN" sz="1200">
              <a:solidFill>
                <a:srgbClr val="613620"/>
              </a:solidFill>
            </a:endParaRPr>
          </a:p>
          <a:p>
            <a:pPr lvl="0" algn="r">
              <a:lnSpc>
                <a:spcPct val="150000"/>
              </a:lnSpc>
              <a:defRPr/>
            </a:pPr>
            <a:endParaRPr lang="zh-CN" sz="1200">
              <a:solidFill>
                <a:srgbClr val="613620"/>
              </a:solidFill>
            </a:endParaRPr>
          </a:p>
        </p:txBody>
      </p:sp>
      <p:sp>
        <p:nvSpPr>
          <p:cNvPr id="79" name="文本框 78"/>
          <p:cNvSpPr txBox="1"/>
          <p:nvPr/>
        </p:nvSpPr>
        <p:spPr>
          <a:xfrm>
            <a:off x="1847032" y="1378375"/>
            <a:ext cx="1325880" cy="306705"/>
          </a:xfrm>
          <a:prstGeom prst="rect">
            <a:avLst/>
          </a:prstGeom>
          <a:noFill/>
        </p:spPr>
        <p:txBody>
          <a:bodyPr wrap="none" rtlCol="0">
            <a:spAutoFit/>
          </a:bodyPr>
          <a:lstStyle/>
          <a:p>
            <a:pPr algn="r"/>
            <a:r>
              <a:rPr lang="zh-CN" altLang="en-US" sz="1400" b="1" smtClean="0">
                <a:solidFill>
                  <a:srgbClr val="C51729"/>
                </a:solidFill>
                <a:latin typeface="微软雅黑" panose="020B0503020204020204" charset="-122"/>
                <a:ea typeface="微软雅黑" panose="020B0503020204020204" charset="-122"/>
              </a:rPr>
              <a:t>税控盘</a:t>
            </a:r>
            <a:r>
              <a:rPr lang="en-US" altLang="zh-CN" sz="1400" b="1" smtClean="0">
                <a:solidFill>
                  <a:srgbClr val="C51729"/>
                </a:solidFill>
                <a:latin typeface="微软雅黑" panose="020B0503020204020204" charset="-122"/>
                <a:ea typeface="微软雅黑" panose="020B0503020204020204" charset="-122"/>
              </a:rPr>
              <a:t>CA</a:t>
            </a:r>
            <a:r>
              <a:rPr lang="zh-CN" altLang="en-US" sz="1400" b="1" smtClean="0">
                <a:solidFill>
                  <a:srgbClr val="C51729"/>
                </a:solidFill>
                <a:latin typeface="微软雅黑" panose="020B0503020204020204" charset="-122"/>
                <a:ea typeface="微软雅黑" panose="020B0503020204020204" charset="-122"/>
              </a:rPr>
              <a:t>破解</a:t>
            </a:r>
            <a:endParaRPr lang="zh-CN" altLang="en-US" sz="1400" b="1" smtClean="0">
              <a:solidFill>
                <a:srgbClr val="C51729"/>
              </a:solidFill>
              <a:latin typeface="微软雅黑" panose="020B0503020204020204" charset="-122"/>
              <a:ea typeface="微软雅黑" panose="020B0503020204020204" charset="-122"/>
            </a:endParaRPr>
          </a:p>
        </p:txBody>
      </p:sp>
      <p:sp>
        <p:nvSpPr>
          <p:cNvPr id="88" name="矩形 87"/>
          <p:cNvSpPr/>
          <p:nvPr/>
        </p:nvSpPr>
        <p:spPr>
          <a:xfrm>
            <a:off x="594360" y="3357245"/>
            <a:ext cx="2578735" cy="922020"/>
          </a:xfrm>
          <a:prstGeom prst="rect">
            <a:avLst/>
          </a:prstGeom>
        </p:spPr>
        <p:txBody>
          <a:bodyPr wrap="square">
            <a:spAutoFit/>
          </a:bodyPr>
          <a:lstStyle/>
          <a:p>
            <a:pPr lvl="0" algn="r">
              <a:lnSpc>
                <a:spcPct val="150000"/>
              </a:lnSpc>
              <a:defRPr/>
            </a:pPr>
            <a:r>
              <a:rPr lang="zh-CN" altLang="en-US" sz="1200">
                <a:solidFill>
                  <a:srgbClr val="613620"/>
                </a:solidFill>
                <a:cs typeface="Arial" panose="020B0604020202020204" pitchFamily="34" charset="0"/>
              </a:rPr>
              <a:t>同时假如代理公司使用该产品进行违法操作，我们产品是否能撇清法律上的连带责任</a:t>
            </a:r>
            <a:r>
              <a:rPr lang="en-US" altLang="zh-CN" sz="1200">
                <a:solidFill>
                  <a:srgbClr val="613620"/>
                </a:solidFill>
                <a:cs typeface="Arial" panose="020B0604020202020204" pitchFamily="34" charset="0"/>
              </a:rPr>
              <a:t> </a:t>
            </a:r>
            <a:endParaRPr lang="en-US" altLang="zh-CN" sz="1200">
              <a:solidFill>
                <a:srgbClr val="613620"/>
              </a:solidFill>
              <a:cs typeface="Arial" panose="020B0604020202020204" pitchFamily="34" charset="0"/>
            </a:endParaRPr>
          </a:p>
        </p:txBody>
      </p:sp>
      <p:sp>
        <p:nvSpPr>
          <p:cNvPr id="89" name="文本框 88"/>
          <p:cNvSpPr txBox="1"/>
          <p:nvPr/>
        </p:nvSpPr>
        <p:spPr>
          <a:xfrm>
            <a:off x="1745432" y="3161417"/>
            <a:ext cx="1427480" cy="306705"/>
          </a:xfrm>
          <a:prstGeom prst="rect">
            <a:avLst/>
          </a:prstGeom>
          <a:noFill/>
        </p:spPr>
        <p:txBody>
          <a:bodyPr wrap="none" rtlCol="0">
            <a:spAutoFit/>
          </a:bodyPr>
          <a:lstStyle/>
          <a:p>
            <a:pPr algn="r"/>
            <a:r>
              <a:rPr lang="zh-CN" altLang="en-US" sz="1400" b="1" smtClean="0">
                <a:solidFill>
                  <a:srgbClr val="CAA884"/>
                </a:solidFill>
                <a:latin typeface="微软雅黑" panose="020B0503020204020204" charset="-122"/>
                <a:ea typeface="微软雅黑" panose="020B0503020204020204" charset="-122"/>
              </a:rPr>
              <a:t>法律法规的风险</a:t>
            </a:r>
            <a:endParaRPr lang="zh-CN" altLang="en-US" sz="1400" b="1" smtClean="0">
              <a:solidFill>
                <a:srgbClr val="CAA884"/>
              </a:solidFill>
              <a:latin typeface="微软雅黑" panose="020B0503020204020204" charset="-122"/>
              <a:ea typeface="微软雅黑" panose="020B0503020204020204" charset="-122"/>
            </a:endParaRPr>
          </a:p>
        </p:txBody>
      </p:sp>
      <p:sp>
        <p:nvSpPr>
          <p:cNvPr id="90" name="椭圆 89"/>
          <p:cNvSpPr/>
          <p:nvPr/>
        </p:nvSpPr>
        <p:spPr>
          <a:xfrm>
            <a:off x="4172659" y="2324220"/>
            <a:ext cx="970767" cy="970767"/>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97" name="文本框 96"/>
          <p:cNvSpPr txBox="1"/>
          <p:nvPr/>
        </p:nvSpPr>
        <p:spPr>
          <a:xfrm>
            <a:off x="4110284" y="2680959"/>
            <a:ext cx="1069975" cy="306705"/>
          </a:xfrm>
          <a:prstGeom prst="rect">
            <a:avLst/>
          </a:prstGeom>
          <a:noFill/>
        </p:spPr>
        <p:txBody>
          <a:bodyPr wrap="none" rtlCol="0">
            <a:spAutoFit/>
          </a:bodyPr>
          <a:lstStyle/>
          <a:p>
            <a:pPr algn="r"/>
            <a:r>
              <a:rPr lang="en-US" altLang="zh-CN" sz="1400" b="1" smtClean="0">
                <a:solidFill>
                  <a:srgbClr val="C51729"/>
                </a:solidFill>
                <a:latin typeface="微软雅黑" panose="020B0503020204020204" charset="-122"/>
                <a:ea typeface="微软雅黑" panose="020B0503020204020204" charset="-122"/>
              </a:rPr>
              <a:t>PROBLEM</a:t>
            </a:r>
            <a:endParaRPr lang="zh-CN" altLang="en-US" sz="1400" b="1" smtClean="0">
              <a:solidFill>
                <a:srgbClr val="C51729"/>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rgbClr val="F1F3F2"/>
          </a:fgClr>
          <a:bgClr>
            <a:schemeClr val="bg1"/>
          </a:bgClr>
        </a:pattFill>
        <a:effectLst/>
      </p:bgPr>
    </p:bg>
    <p:spTree>
      <p:nvGrpSpPr>
        <p:cNvPr id="1" name=""/>
        <p:cNvGrpSpPr/>
        <p:nvPr/>
      </p:nvGrpSpPr>
      <p:grpSpPr>
        <a:xfrm>
          <a:off x="0" y="0"/>
          <a:ext cx="0" cy="0"/>
          <a:chOff x="0" y="0"/>
          <a:chExt cx="0" cy="0"/>
        </a:xfrm>
      </p:grpSpPr>
      <p:sp>
        <p:nvSpPr>
          <p:cNvPr id="17" name="矩形 16"/>
          <p:cNvSpPr/>
          <p:nvPr/>
        </p:nvSpPr>
        <p:spPr>
          <a:xfrm>
            <a:off x="283226" y="308732"/>
            <a:ext cx="8577548" cy="455284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458075" y="506546"/>
            <a:ext cx="8227851" cy="4178461"/>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7"/>
          <p:cNvSpPr txBox="1">
            <a:spLocks noChangeArrowheads="1"/>
          </p:cNvSpPr>
          <p:nvPr/>
        </p:nvSpPr>
        <p:spPr bwMode="auto">
          <a:xfrm>
            <a:off x="4502151" y="1369419"/>
            <a:ext cx="142049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514350">
              <a:defRPr sz="1300">
                <a:solidFill>
                  <a:schemeClr val="tx1"/>
                </a:solidFill>
                <a:latin typeface="Calibri" panose="020F0502020204030204" pitchFamily="34" charset="0"/>
                <a:ea typeface="宋体" panose="02010600030101010101" pitchFamily="2" charset="-122"/>
              </a:defRPr>
            </a:lvl1pPr>
            <a:lvl2pPr marL="742950" indent="-285750" defTabSz="514350">
              <a:defRPr sz="1300">
                <a:solidFill>
                  <a:schemeClr val="tx1"/>
                </a:solidFill>
                <a:latin typeface="Calibri" panose="020F0502020204030204" pitchFamily="34" charset="0"/>
                <a:ea typeface="宋体" panose="02010600030101010101" pitchFamily="2" charset="-122"/>
              </a:defRPr>
            </a:lvl2pPr>
            <a:lvl3pPr marL="1143000" indent="-228600" defTabSz="514350">
              <a:defRPr sz="1300">
                <a:solidFill>
                  <a:schemeClr val="tx1"/>
                </a:solidFill>
                <a:latin typeface="Calibri" panose="020F0502020204030204" pitchFamily="34" charset="0"/>
                <a:ea typeface="宋体" panose="02010600030101010101" pitchFamily="2" charset="-122"/>
              </a:defRPr>
            </a:lvl3pPr>
            <a:lvl4pPr marL="1600200" indent="-228600" defTabSz="514350">
              <a:defRPr sz="1300">
                <a:solidFill>
                  <a:schemeClr val="tx1"/>
                </a:solidFill>
                <a:latin typeface="Calibri" panose="020F0502020204030204" pitchFamily="34" charset="0"/>
                <a:ea typeface="宋体" panose="02010600030101010101" pitchFamily="2" charset="-122"/>
              </a:defRPr>
            </a:lvl4pPr>
            <a:lvl5pPr marL="2057400" indent="-228600" defTabSz="514350">
              <a:defRPr sz="1300">
                <a:solidFill>
                  <a:schemeClr val="tx1"/>
                </a:solidFill>
                <a:latin typeface="Calibri" panose="020F0502020204030204" pitchFamily="34" charset="0"/>
                <a:ea typeface="宋体" panose="02010600030101010101" pitchFamily="2" charset="-122"/>
              </a:defRPr>
            </a:lvl5pPr>
            <a:lvl6pPr marL="25146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sz="1800" smtClean="0">
                <a:solidFill>
                  <a:schemeClr val="bg1"/>
                </a:solidFill>
                <a:latin typeface="微软雅黑" panose="020B0503020204020204" charset="-122"/>
                <a:ea typeface="微软雅黑" panose="020B0503020204020204" charset="-122"/>
              </a:rPr>
              <a:t>01.</a:t>
            </a:r>
            <a:r>
              <a:rPr lang="zh-CN" altLang="en-US" sz="1800" smtClean="0">
                <a:solidFill>
                  <a:schemeClr val="bg1"/>
                </a:solidFill>
                <a:latin typeface="微软雅黑" panose="020B0503020204020204" charset="-122"/>
                <a:ea typeface="微软雅黑" panose="020B0503020204020204" charset="-122"/>
              </a:rPr>
              <a:t>产品概述</a:t>
            </a:r>
            <a:endParaRPr lang="zh-CN" altLang="en-US" sz="1800" smtClean="0">
              <a:solidFill>
                <a:schemeClr val="bg1"/>
              </a:solidFill>
              <a:latin typeface="微软雅黑" panose="020B0503020204020204" charset="-122"/>
              <a:ea typeface="微软雅黑" panose="020B0503020204020204" charset="-122"/>
            </a:endParaRPr>
          </a:p>
        </p:txBody>
      </p:sp>
      <p:sp>
        <p:nvSpPr>
          <p:cNvPr id="4" name="文本框 3"/>
          <p:cNvSpPr txBox="1">
            <a:spLocks noChangeArrowheads="1"/>
          </p:cNvSpPr>
          <p:nvPr/>
        </p:nvSpPr>
        <p:spPr bwMode="auto">
          <a:xfrm>
            <a:off x="4510406" y="2316634"/>
            <a:ext cx="142049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514350">
              <a:defRPr sz="1300">
                <a:solidFill>
                  <a:schemeClr val="tx1"/>
                </a:solidFill>
                <a:latin typeface="Calibri" panose="020F0502020204030204" pitchFamily="34" charset="0"/>
                <a:ea typeface="宋体" panose="02010600030101010101" pitchFamily="2" charset="-122"/>
              </a:defRPr>
            </a:lvl1pPr>
            <a:lvl2pPr marL="742950" indent="-285750" defTabSz="514350">
              <a:defRPr sz="1300">
                <a:solidFill>
                  <a:schemeClr val="tx1"/>
                </a:solidFill>
                <a:latin typeface="Calibri" panose="020F0502020204030204" pitchFamily="34" charset="0"/>
                <a:ea typeface="宋体" panose="02010600030101010101" pitchFamily="2" charset="-122"/>
              </a:defRPr>
            </a:lvl2pPr>
            <a:lvl3pPr marL="1143000" indent="-228600" defTabSz="514350">
              <a:defRPr sz="1300">
                <a:solidFill>
                  <a:schemeClr val="tx1"/>
                </a:solidFill>
                <a:latin typeface="Calibri" panose="020F0502020204030204" pitchFamily="34" charset="0"/>
                <a:ea typeface="宋体" panose="02010600030101010101" pitchFamily="2" charset="-122"/>
              </a:defRPr>
            </a:lvl3pPr>
            <a:lvl4pPr marL="1600200" indent="-228600" defTabSz="514350">
              <a:defRPr sz="1300">
                <a:solidFill>
                  <a:schemeClr val="tx1"/>
                </a:solidFill>
                <a:latin typeface="Calibri" panose="020F0502020204030204" pitchFamily="34" charset="0"/>
                <a:ea typeface="宋体" panose="02010600030101010101" pitchFamily="2" charset="-122"/>
              </a:defRPr>
            </a:lvl4pPr>
            <a:lvl5pPr marL="2057400" indent="-228600" defTabSz="514350">
              <a:defRPr sz="1300">
                <a:solidFill>
                  <a:schemeClr val="tx1"/>
                </a:solidFill>
                <a:latin typeface="Calibri" panose="020F0502020204030204" pitchFamily="34" charset="0"/>
                <a:ea typeface="宋体" panose="02010600030101010101" pitchFamily="2" charset="-122"/>
              </a:defRPr>
            </a:lvl5pPr>
            <a:lvl6pPr marL="25146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sz="1800" smtClean="0">
                <a:solidFill>
                  <a:schemeClr val="bg1"/>
                </a:solidFill>
                <a:latin typeface="微软雅黑" panose="020B0503020204020204" charset="-122"/>
                <a:ea typeface="微软雅黑" panose="020B0503020204020204" charset="-122"/>
              </a:rPr>
              <a:t>03.</a:t>
            </a:r>
            <a:r>
              <a:rPr lang="zh-CN" altLang="en-US" sz="1800" smtClean="0">
                <a:solidFill>
                  <a:schemeClr val="bg1"/>
                </a:solidFill>
                <a:latin typeface="微软雅黑" panose="020B0503020204020204" charset="-122"/>
                <a:ea typeface="微软雅黑" panose="020B0503020204020204" charset="-122"/>
              </a:rPr>
              <a:t>行业分析</a:t>
            </a:r>
            <a:endParaRPr lang="zh-CN" altLang="en-US" sz="1800" smtClean="0">
              <a:solidFill>
                <a:schemeClr val="bg1"/>
              </a:solidFill>
              <a:latin typeface="微软雅黑" panose="020B0503020204020204" charset="-122"/>
              <a:ea typeface="微软雅黑" panose="020B0503020204020204" charset="-122"/>
            </a:endParaRPr>
          </a:p>
        </p:txBody>
      </p:sp>
      <p:sp>
        <p:nvSpPr>
          <p:cNvPr id="5" name="文本框 7"/>
          <p:cNvSpPr txBox="1">
            <a:spLocks noChangeArrowheads="1"/>
          </p:cNvSpPr>
          <p:nvPr/>
        </p:nvSpPr>
        <p:spPr bwMode="auto">
          <a:xfrm>
            <a:off x="6538278" y="1369711"/>
            <a:ext cx="142049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514350">
              <a:defRPr sz="1300">
                <a:solidFill>
                  <a:schemeClr val="tx1"/>
                </a:solidFill>
                <a:latin typeface="Calibri" panose="020F0502020204030204" pitchFamily="34" charset="0"/>
                <a:ea typeface="宋体" panose="02010600030101010101" pitchFamily="2" charset="-122"/>
              </a:defRPr>
            </a:lvl1pPr>
            <a:lvl2pPr marL="742950" indent="-285750" defTabSz="514350">
              <a:defRPr sz="1300">
                <a:solidFill>
                  <a:schemeClr val="tx1"/>
                </a:solidFill>
                <a:latin typeface="Calibri" panose="020F0502020204030204" pitchFamily="34" charset="0"/>
                <a:ea typeface="宋体" panose="02010600030101010101" pitchFamily="2" charset="-122"/>
              </a:defRPr>
            </a:lvl2pPr>
            <a:lvl3pPr marL="1143000" indent="-228600" defTabSz="514350">
              <a:defRPr sz="1300">
                <a:solidFill>
                  <a:schemeClr val="tx1"/>
                </a:solidFill>
                <a:latin typeface="Calibri" panose="020F0502020204030204" pitchFamily="34" charset="0"/>
                <a:ea typeface="宋体" panose="02010600030101010101" pitchFamily="2" charset="-122"/>
              </a:defRPr>
            </a:lvl3pPr>
            <a:lvl4pPr marL="1600200" indent="-228600" defTabSz="514350">
              <a:defRPr sz="1300">
                <a:solidFill>
                  <a:schemeClr val="tx1"/>
                </a:solidFill>
                <a:latin typeface="Calibri" panose="020F0502020204030204" pitchFamily="34" charset="0"/>
                <a:ea typeface="宋体" panose="02010600030101010101" pitchFamily="2" charset="-122"/>
              </a:defRPr>
            </a:lvl4pPr>
            <a:lvl5pPr marL="2057400" indent="-228600" defTabSz="514350">
              <a:defRPr sz="1300">
                <a:solidFill>
                  <a:schemeClr val="tx1"/>
                </a:solidFill>
                <a:latin typeface="Calibri" panose="020F0502020204030204" pitchFamily="34" charset="0"/>
                <a:ea typeface="宋体" panose="02010600030101010101" pitchFamily="2" charset="-122"/>
              </a:defRPr>
            </a:lvl5pPr>
            <a:lvl6pPr marL="25146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sz="1800" smtClean="0">
                <a:solidFill>
                  <a:schemeClr val="bg1"/>
                </a:solidFill>
                <a:latin typeface="微软雅黑" panose="020B0503020204020204" charset="-122"/>
                <a:ea typeface="微软雅黑" panose="020B0503020204020204" charset="-122"/>
              </a:rPr>
              <a:t>02.</a:t>
            </a:r>
            <a:r>
              <a:rPr lang="zh-CN" altLang="en-US" sz="1800" smtClean="0">
                <a:solidFill>
                  <a:schemeClr val="bg1"/>
                </a:solidFill>
                <a:latin typeface="微软雅黑" panose="020B0503020204020204" charset="-122"/>
                <a:ea typeface="微软雅黑" panose="020B0503020204020204" charset="-122"/>
              </a:rPr>
              <a:t>团队情况</a:t>
            </a:r>
            <a:endParaRPr lang="zh-CN" altLang="en-US" sz="1800" smtClean="0">
              <a:solidFill>
                <a:schemeClr val="bg1"/>
              </a:solidFill>
              <a:latin typeface="微软雅黑" panose="020B0503020204020204" charset="-122"/>
              <a:ea typeface="微软雅黑" panose="020B0503020204020204" charset="-122"/>
            </a:endParaRPr>
          </a:p>
        </p:txBody>
      </p:sp>
      <p:sp>
        <p:nvSpPr>
          <p:cNvPr id="6" name="文本框 7"/>
          <p:cNvSpPr txBox="1">
            <a:spLocks noChangeArrowheads="1"/>
          </p:cNvSpPr>
          <p:nvPr/>
        </p:nvSpPr>
        <p:spPr bwMode="auto">
          <a:xfrm>
            <a:off x="6526531" y="2340293"/>
            <a:ext cx="142049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514350">
              <a:defRPr sz="1300">
                <a:solidFill>
                  <a:schemeClr val="tx1"/>
                </a:solidFill>
                <a:latin typeface="Calibri" panose="020F0502020204030204" pitchFamily="34" charset="0"/>
                <a:ea typeface="宋体" panose="02010600030101010101" pitchFamily="2" charset="-122"/>
              </a:defRPr>
            </a:lvl1pPr>
            <a:lvl2pPr marL="742950" indent="-285750" defTabSz="514350">
              <a:defRPr sz="1300">
                <a:solidFill>
                  <a:schemeClr val="tx1"/>
                </a:solidFill>
                <a:latin typeface="Calibri" panose="020F0502020204030204" pitchFamily="34" charset="0"/>
                <a:ea typeface="宋体" panose="02010600030101010101" pitchFamily="2" charset="-122"/>
              </a:defRPr>
            </a:lvl2pPr>
            <a:lvl3pPr marL="1143000" indent="-228600" defTabSz="514350">
              <a:defRPr sz="1300">
                <a:solidFill>
                  <a:schemeClr val="tx1"/>
                </a:solidFill>
                <a:latin typeface="Calibri" panose="020F0502020204030204" pitchFamily="34" charset="0"/>
                <a:ea typeface="宋体" panose="02010600030101010101" pitchFamily="2" charset="-122"/>
              </a:defRPr>
            </a:lvl3pPr>
            <a:lvl4pPr marL="1600200" indent="-228600" defTabSz="514350">
              <a:defRPr sz="1300">
                <a:solidFill>
                  <a:schemeClr val="tx1"/>
                </a:solidFill>
                <a:latin typeface="Calibri" panose="020F0502020204030204" pitchFamily="34" charset="0"/>
                <a:ea typeface="宋体" panose="02010600030101010101" pitchFamily="2" charset="-122"/>
              </a:defRPr>
            </a:lvl4pPr>
            <a:lvl5pPr marL="2057400" indent="-228600" defTabSz="514350">
              <a:defRPr sz="1300">
                <a:solidFill>
                  <a:schemeClr val="tx1"/>
                </a:solidFill>
                <a:latin typeface="Calibri" panose="020F0502020204030204" pitchFamily="34" charset="0"/>
                <a:ea typeface="宋体" panose="02010600030101010101" pitchFamily="2" charset="-122"/>
              </a:defRPr>
            </a:lvl5pPr>
            <a:lvl6pPr marL="25146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sz="1800" smtClean="0">
                <a:solidFill>
                  <a:schemeClr val="bg1"/>
                </a:solidFill>
                <a:latin typeface="微软雅黑" panose="020B0503020204020204" charset="-122"/>
                <a:ea typeface="微软雅黑" panose="020B0503020204020204" charset="-122"/>
              </a:rPr>
              <a:t>04.</a:t>
            </a:r>
            <a:r>
              <a:rPr lang="zh-CN" altLang="en-US" sz="1800" smtClean="0">
                <a:solidFill>
                  <a:schemeClr val="bg1"/>
                </a:solidFill>
                <a:latin typeface="微软雅黑" panose="020B0503020204020204" charset="-122"/>
                <a:ea typeface="微软雅黑" panose="020B0503020204020204" charset="-122"/>
              </a:rPr>
              <a:t>产品特性</a:t>
            </a:r>
            <a:endParaRPr lang="zh-CN" altLang="en-US" sz="1800" smtClean="0">
              <a:solidFill>
                <a:schemeClr val="bg1"/>
              </a:solidFill>
              <a:latin typeface="微软雅黑" panose="020B0503020204020204" charset="-122"/>
              <a:ea typeface="微软雅黑" panose="020B0503020204020204" charset="-122"/>
            </a:endParaRPr>
          </a:p>
        </p:txBody>
      </p:sp>
      <p:sp>
        <p:nvSpPr>
          <p:cNvPr id="18" name="文本框 17"/>
          <p:cNvSpPr txBox="1"/>
          <p:nvPr/>
        </p:nvSpPr>
        <p:spPr>
          <a:xfrm>
            <a:off x="638033" y="1791684"/>
            <a:ext cx="1481496" cy="769441"/>
          </a:xfrm>
          <a:prstGeom prst="rect">
            <a:avLst/>
          </a:prstGeom>
        </p:spPr>
        <p:txBody>
          <a:bodyPr wrap="none">
            <a:spAutoFit/>
          </a:bodyPr>
          <a:lstStyle>
            <a:defPPr>
              <a:defRPr lang="zh-CN"/>
            </a:defPPr>
            <a:lvl1pPr>
              <a:defRPr sz="4400">
                <a:solidFill>
                  <a:prstClr val="white"/>
                </a:solidFill>
                <a:effectLst>
                  <a:outerShdw blurRad="50800" dist="38100" dir="5400000" algn="t" rotWithShape="0">
                    <a:prstClr val="black">
                      <a:alpha val="40000"/>
                    </a:prstClr>
                  </a:outerShdw>
                </a:effectLst>
                <a:latin typeface="Impact" panose="020B0806030902050204" pitchFamily="34" charset="0"/>
                <a:ea typeface="方正兰亭黑_GBK" panose="02000000000000000000" charset="-122"/>
              </a:defRPr>
            </a:lvl1pPr>
          </a:lstStyle>
          <a:p>
            <a:r>
              <a:rPr lang="zh-CN" altLang="en-US" b="1">
                <a:effectLst/>
                <a:latin typeface="+mn-ea"/>
                <a:ea typeface="+mn-ea"/>
              </a:rPr>
              <a:t>目 录</a:t>
            </a:r>
            <a:endParaRPr lang="zh-CN" altLang="en-US" b="1">
              <a:effectLst/>
              <a:latin typeface="+mn-ea"/>
              <a:ea typeface="+mn-ea"/>
            </a:endParaRPr>
          </a:p>
        </p:txBody>
      </p:sp>
      <p:cxnSp>
        <p:nvCxnSpPr>
          <p:cNvPr id="13" name="直接连接符 12"/>
          <p:cNvCxnSpPr/>
          <p:nvPr/>
        </p:nvCxnSpPr>
        <p:spPr>
          <a:xfrm>
            <a:off x="765677" y="2585152"/>
            <a:ext cx="1019504" cy="0"/>
          </a:xfrm>
          <a:prstGeom prst="line">
            <a:avLst/>
          </a:prstGeom>
          <a:ln w="9525">
            <a:solidFill>
              <a:schemeClr val="bg1"/>
            </a:solidFill>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a:off x="650063" y="2571750"/>
            <a:ext cx="2214196" cy="646331"/>
          </a:xfrm>
          <a:prstGeom prst="rect">
            <a:avLst/>
          </a:prstGeom>
        </p:spPr>
        <p:txBody>
          <a:bodyPr wrap="none">
            <a:spAutoFit/>
          </a:bodyPr>
          <a:lstStyle/>
          <a:p>
            <a:pPr>
              <a:defRPr/>
            </a:pPr>
            <a:r>
              <a:rPr lang="en-US" altLang="zh-CN" sz="3600" smtClean="0">
                <a:solidFill>
                  <a:prstClr val="white"/>
                </a:solidFill>
                <a:latin typeface="+mj-lt"/>
                <a:ea typeface="+mj-ea"/>
              </a:rPr>
              <a:t>CONTENTS</a:t>
            </a:r>
            <a:endParaRPr lang="zh-CN" altLang="en-US" sz="1600">
              <a:latin typeface="+mj-lt"/>
              <a:ea typeface="+mj-ea"/>
            </a:endParaRPr>
          </a:p>
        </p:txBody>
      </p:sp>
      <p:sp>
        <p:nvSpPr>
          <p:cNvPr id="11" name="文本框 7"/>
          <p:cNvSpPr txBox="1">
            <a:spLocks noChangeArrowheads="1"/>
          </p:cNvSpPr>
          <p:nvPr/>
        </p:nvSpPr>
        <p:spPr bwMode="auto">
          <a:xfrm>
            <a:off x="4523741" y="3280728"/>
            <a:ext cx="142049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514350">
              <a:defRPr sz="1300">
                <a:solidFill>
                  <a:schemeClr val="tx1"/>
                </a:solidFill>
                <a:latin typeface="Calibri" panose="020F0502020204030204" pitchFamily="34" charset="0"/>
                <a:ea typeface="宋体" panose="02010600030101010101" pitchFamily="2" charset="-122"/>
              </a:defRPr>
            </a:lvl1pPr>
            <a:lvl2pPr marL="742950" indent="-285750" defTabSz="514350">
              <a:defRPr sz="1300">
                <a:solidFill>
                  <a:schemeClr val="tx1"/>
                </a:solidFill>
                <a:latin typeface="Calibri" panose="020F0502020204030204" pitchFamily="34" charset="0"/>
                <a:ea typeface="宋体" panose="02010600030101010101" pitchFamily="2" charset="-122"/>
              </a:defRPr>
            </a:lvl2pPr>
            <a:lvl3pPr marL="1143000" indent="-228600" defTabSz="514350">
              <a:defRPr sz="1300">
                <a:solidFill>
                  <a:schemeClr val="tx1"/>
                </a:solidFill>
                <a:latin typeface="Calibri" panose="020F0502020204030204" pitchFamily="34" charset="0"/>
                <a:ea typeface="宋体" panose="02010600030101010101" pitchFamily="2" charset="-122"/>
              </a:defRPr>
            </a:lvl3pPr>
            <a:lvl4pPr marL="1600200" indent="-228600" defTabSz="514350">
              <a:defRPr sz="1300">
                <a:solidFill>
                  <a:schemeClr val="tx1"/>
                </a:solidFill>
                <a:latin typeface="Calibri" panose="020F0502020204030204" pitchFamily="34" charset="0"/>
                <a:ea typeface="宋体" panose="02010600030101010101" pitchFamily="2" charset="-122"/>
              </a:defRPr>
            </a:lvl4pPr>
            <a:lvl5pPr marL="2057400" indent="-228600" defTabSz="514350">
              <a:defRPr sz="1300">
                <a:solidFill>
                  <a:schemeClr val="tx1"/>
                </a:solidFill>
                <a:latin typeface="Calibri" panose="020F0502020204030204" pitchFamily="34" charset="0"/>
                <a:ea typeface="宋体" panose="02010600030101010101" pitchFamily="2" charset="-122"/>
              </a:defRPr>
            </a:lvl5pPr>
            <a:lvl6pPr marL="25146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sz="1800" smtClean="0">
                <a:solidFill>
                  <a:schemeClr val="bg1"/>
                </a:solidFill>
                <a:latin typeface="微软雅黑" panose="020B0503020204020204" charset="-122"/>
                <a:ea typeface="微软雅黑" panose="020B0503020204020204" charset="-122"/>
              </a:rPr>
              <a:t>04.</a:t>
            </a:r>
            <a:r>
              <a:rPr lang="zh-CN" altLang="en-US" sz="1800" smtClean="0">
                <a:solidFill>
                  <a:schemeClr val="bg1"/>
                </a:solidFill>
                <a:latin typeface="微软雅黑" panose="020B0503020204020204" charset="-122"/>
                <a:ea typeface="微软雅黑" panose="020B0503020204020204" charset="-122"/>
              </a:rPr>
              <a:t>运营方案</a:t>
            </a:r>
            <a:endParaRPr lang="zh-CN" altLang="en-US" sz="1800" smtClean="0">
              <a:solidFill>
                <a:schemeClr val="bg1"/>
              </a:solidFill>
              <a:latin typeface="微软雅黑" panose="020B0503020204020204" charset="-122"/>
              <a:ea typeface="微软雅黑" panose="020B0503020204020204" charset="-122"/>
            </a:endParaRPr>
          </a:p>
        </p:txBody>
      </p:sp>
      <p:sp>
        <p:nvSpPr>
          <p:cNvPr id="12" name="文本框 7"/>
          <p:cNvSpPr txBox="1">
            <a:spLocks noChangeArrowheads="1"/>
          </p:cNvSpPr>
          <p:nvPr/>
        </p:nvSpPr>
        <p:spPr bwMode="auto">
          <a:xfrm>
            <a:off x="6526531" y="3280728"/>
            <a:ext cx="142049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514350">
              <a:defRPr sz="1300">
                <a:solidFill>
                  <a:schemeClr val="tx1"/>
                </a:solidFill>
                <a:latin typeface="Calibri" panose="020F0502020204030204" pitchFamily="34" charset="0"/>
                <a:ea typeface="宋体" panose="02010600030101010101" pitchFamily="2" charset="-122"/>
              </a:defRPr>
            </a:lvl1pPr>
            <a:lvl2pPr marL="742950" indent="-285750" defTabSz="514350">
              <a:defRPr sz="1300">
                <a:solidFill>
                  <a:schemeClr val="tx1"/>
                </a:solidFill>
                <a:latin typeface="Calibri" panose="020F0502020204030204" pitchFamily="34" charset="0"/>
                <a:ea typeface="宋体" panose="02010600030101010101" pitchFamily="2" charset="-122"/>
              </a:defRPr>
            </a:lvl2pPr>
            <a:lvl3pPr marL="1143000" indent="-228600" defTabSz="514350">
              <a:defRPr sz="1300">
                <a:solidFill>
                  <a:schemeClr val="tx1"/>
                </a:solidFill>
                <a:latin typeface="Calibri" panose="020F0502020204030204" pitchFamily="34" charset="0"/>
                <a:ea typeface="宋体" panose="02010600030101010101" pitchFamily="2" charset="-122"/>
              </a:defRPr>
            </a:lvl3pPr>
            <a:lvl4pPr marL="1600200" indent="-228600" defTabSz="514350">
              <a:defRPr sz="1300">
                <a:solidFill>
                  <a:schemeClr val="tx1"/>
                </a:solidFill>
                <a:latin typeface="Calibri" panose="020F0502020204030204" pitchFamily="34" charset="0"/>
                <a:ea typeface="宋体" panose="02010600030101010101" pitchFamily="2" charset="-122"/>
              </a:defRPr>
            </a:lvl4pPr>
            <a:lvl5pPr marL="2057400" indent="-228600" defTabSz="514350">
              <a:defRPr sz="1300">
                <a:solidFill>
                  <a:schemeClr val="tx1"/>
                </a:solidFill>
                <a:latin typeface="Calibri" panose="020F0502020204030204" pitchFamily="34" charset="0"/>
                <a:ea typeface="宋体" panose="02010600030101010101" pitchFamily="2" charset="-122"/>
              </a:defRPr>
            </a:lvl5pPr>
            <a:lvl6pPr marL="25146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en-US" altLang="zh-CN" sz="1800" smtClean="0">
                <a:solidFill>
                  <a:schemeClr val="bg1"/>
                </a:solidFill>
                <a:latin typeface="微软雅黑" panose="020B0503020204020204" charset="-122"/>
                <a:ea typeface="微软雅黑" panose="020B0503020204020204" charset="-122"/>
              </a:rPr>
              <a:t>04.</a:t>
            </a:r>
            <a:r>
              <a:rPr lang="zh-CN" altLang="en-US" sz="1800" smtClean="0">
                <a:solidFill>
                  <a:schemeClr val="bg1"/>
                </a:solidFill>
                <a:latin typeface="微软雅黑" panose="020B0503020204020204" charset="-122"/>
                <a:ea typeface="微软雅黑" panose="020B0503020204020204" charset="-122"/>
              </a:rPr>
              <a:t>融资计划</a:t>
            </a:r>
            <a:endParaRPr lang="zh-CN" altLang="en-US" sz="1800" smtClean="0">
              <a:solidFill>
                <a:schemeClr val="bg1"/>
              </a:solidFill>
              <a:latin typeface="微软雅黑" panose="020B0503020204020204" charset="-122"/>
              <a:ea typeface="微软雅黑" panose="020B0503020204020204" charset="-122"/>
            </a:endParaRPr>
          </a:p>
        </p:txBody>
      </p:sp>
      <p:sp>
        <p:nvSpPr>
          <p:cNvPr id="14" name="矩形 13"/>
          <p:cNvSpPr/>
          <p:nvPr/>
        </p:nvSpPr>
        <p:spPr>
          <a:xfrm>
            <a:off x="4523740" y="1673225"/>
            <a:ext cx="1746250" cy="275590"/>
          </a:xfrm>
          <a:prstGeom prst="rect">
            <a:avLst/>
          </a:prstGeom>
        </p:spPr>
        <p:txBody>
          <a:bodyPr wrap="square">
            <a:spAutoFit/>
          </a:bodyPr>
          <a:p>
            <a:pPr defTabSz="914400">
              <a:defRPr/>
            </a:pPr>
            <a:r>
              <a:rPr lang="en-US" altLang="zh-CN" sz="1200" kern="0">
                <a:solidFill>
                  <a:schemeClr val="bg1"/>
                </a:solidFill>
                <a:ea typeface="宋体" panose="02010600030101010101" pitchFamily="2" charset="-122"/>
                <a:cs typeface="Arial" panose="020B0604020202020204" pitchFamily="34" charset="0"/>
              </a:rPr>
              <a:t>Overview</a:t>
            </a:r>
            <a:endParaRPr lang="en-US" altLang="zh-CN" sz="1200" kern="0">
              <a:solidFill>
                <a:schemeClr val="bg1"/>
              </a:solidFill>
              <a:ea typeface="宋体" panose="02010600030101010101" pitchFamily="2" charset="-122"/>
              <a:cs typeface="Arial" panose="020B0604020202020204" pitchFamily="34" charset="0"/>
            </a:endParaRPr>
          </a:p>
        </p:txBody>
      </p:sp>
      <p:sp>
        <p:nvSpPr>
          <p:cNvPr id="15" name="矩形 14"/>
          <p:cNvSpPr/>
          <p:nvPr/>
        </p:nvSpPr>
        <p:spPr>
          <a:xfrm>
            <a:off x="6538595" y="1716405"/>
            <a:ext cx="1746250" cy="275590"/>
          </a:xfrm>
          <a:prstGeom prst="rect">
            <a:avLst/>
          </a:prstGeom>
        </p:spPr>
        <p:txBody>
          <a:bodyPr wrap="square">
            <a:spAutoFit/>
          </a:bodyPr>
          <a:p>
            <a:pPr defTabSz="914400">
              <a:defRPr/>
            </a:pPr>
            <a:r>
              <a:rPr lang="en-US" altLang="zh-CN" sz="1200" kern="0">
                <a:solidFill>
                  <a:schemeClr val="bg1"/>
                </a:solidFill>
                <a:ea typeface="宋体" panose="02010600030101010101" pitchFamily="2" charset="-122"/>
                <a:cs typeface="Arial" panose="020B0604020202020204" pitchFamily="34" charset="0"/>
              </a:rPr>
              <a:t>Team</a:t>
            </a:r>
            <a:endParaRPr lang="en-US" altLang="zh-CN" sz="1200" kern="0">
              <a:solidFill>
                <a:schemeClr val="bg1"/>
              </a:solidFill>
              <a:ea typeface="宋体" panose="02010600030101010101" pitchFamily="2" charset="-122"/>
              <a:cs typeface="Arial" panose="020B0604020202020204" pitchFamily="34" charset="0"/>
            </a:endParaRPr>
          </a:p>
        </p:txBody>
      </p:sp>
      <p:sp>
        <p:nvSpPr>
          <p:cNvPr id="16" name="矩形 15"/>
          <p:cNvSpPr/>
          <p:nvPr/>
        </p:nvSpPr>
        <p:spPr>
          <a:xfrm>
            <a:off x="4532630" y="2606675"/>
            <a:ext cx="1746250" cy="275590"/>
          </a:xfrm>
          <a:prstGeom prst="rect">
            <a:avLst/>
          </a:prstGeom>
        </p:spPr>
        <p:txBody>
          <a:bodyPr wrap="square">
            <a:spAutoFit/>
          </a:bodyPr>
          <a:p>
            <a:pPr defTabSz="914400">
              <a:defRPr/>
            </a:pPr>
            <a:r>
              <a:rPr lang="en-US" altLang="zh-CN" sz="1200" kern="0">
                <a:solidFill>
                  <a:schemeClr val="bg1"/>
                </a:solidFill>
                <a:ea typeface="宋体" panose="02010600030101010101" pitchFamily="2" charset="-122"/>
                <a:cs typeface="Arial" panose="020B0604020202020204" pitchFamily="34" charset="0"/>
              </a:rPr>
              <a:t>Industry</a:t>
            </a:r>
            <a:endParaRPr lang="en-US" altLang="zh-CN" sz="1200" kern="0">
              <a:solidFill>
                <a:schemeClr val="bg1"/>
              </a:solidFill>
              <a:ea typeface="宋体" panose="02010600030101010101" pitchFamily="2" charset="-122"/>
              <a:cs typeface="Arial" panose="020B0604020202020204" pitchFamily="34" charset="0"/>
            </a:endParaRPr>
          </a:p>
        </p:txBody>
      </p:sp>
      <p:sp>
        <p:nvSpPr>
          <p:cNvPr id="19" name="矩形 18"/>
          <p:cNvSpPr/>
          <p:nvPr/>
        </p:nvSpPr>
        <p:spPr>
          <a:xfrm>
            <a:off x="6552565" y="2628265"/>
            <a:ext cx="1746250" cy="275590"/>
          </a:xfrm>
          <a:prstGeom prst="rect">
            <a:avLst/>
          </a:prstGeom>
        </p:spPr>
        <p:txBody>
          <a:bodyPr wrap="square">
            <a:spAutoFit/>
          </a:bodyPr>
          <a:p>
            <a:pPr defTabSz="914400">
              <a:defRPr/>
            </a:pPr>
            <a:r>
              <a:rPr lang="en-US" altLang="zh-CN" sz="1200" kern="0">
                <a:solidFill>
                  <a:schemeClr val="bg1"/>
                </a:solidFill>
                <a:ea typeface="宋体" panose="02010600030101010101" pitchFamily="2" charset="-122"/>
                <a:cs typeface="Arial" panose="020B0604020202020204" pitchFamily="34" charset="0"/>
              </a:rPr>
              <a:t>Product</a:t>
            </a:r>
            <a:endParaRPr lang="en-US" altLang="zh-CN" sz="1200" kern="0">
              <a:solidFill>
                <a:schemeClr val="bg1"/>
              </a:solidFill>
              <a:ea typeface="宋体" panose="02010600030101010101" pitchFamily="2" charset="-122"/>
              <a:cs typeface="Arial" panose="020B0604020202020204" pitchFamily="34" charset="0"/>
            </a:endParaRPr>
          </a:p>
        </p:txBody>
      </p:sp>
      <p:sp>
        <p:nvSpPr>
          <p:cNvPr id="21" name="矩形 20"/>
          <p:cNvSpPr/>
          <p:nvPr/>
        </p:nvSpPr>
        <p:spPr>
          <a:xfrm>
            <a:off x="4543425" y="3569970"/>
            <a:ext cx="1746250" cy="275590"/>
          </a:xfrm>
          <a:prstGeom prst="rect">
            <a:avLst/>
          </a:prstGeom>
        </p:spPr>
        <p:txBody>
          <a:bodyPr wrap="square">
            <a:spAutoFit/>
          </a:bodyPr>
          <a:p>
            <a:pPr defTabSz="914400">
              <a:defRPr/>
            </a:pPr>
            <a:r>
              <a:rPr lang="en-US" altLang="zh-CN" sz="1200" kern="0">
                <a:solidFill>
                  <a:schemeClr val="bg1"/>
                </a:solidFill>
                <a:ea typeface="宋体" panose="02010600030101010101" pitchFamily="2" charset="-122"/>
                <a:cs typeface="Arial" panose="020B0604020202020204" pitchFamily="34" charset="0"/>
              </a:rPr>
              <a:t>Marketing</a:t>
            </a:r>
            <a:endParaRPr lang="en-US" altLang="zh-CN" sz="1200" kern="0">
              <a:solidFill>
                <a:schemeClr val="bg1"/>
              </a:solidFill>
              <a:ea typeface="宋体" panose="02010600030101010101" pitchFamily="2" charset="-122"/>
              <a:cs typeface="Arial" panose="020B0604020202020204" pitchFamily="34" charset="0"/>
            </a:endParaRPr>
          </a:p>
        </p:txBody>
      </p:sp>
      <p:sp>
        <p:nvSpPr>
          <p:cNvPr id="22" name="矩形 21"/>
          <p:cNvSpPr/>
          <p:nvPr/>
        </p:nvSpPr>
        <p:spPr>
          <a:xfrm>
            <a:off x="6552565" y="3569970"/>
            <a:ext cx="1746250" cy="275590"/>
          </a:xfrm>
          <a:prstGeom prst="rect">
            <a:avLst/>
          </a:prstGeom>
        </p:spPr>
        <p:txBody>
          <a:bodyPr wrap="square">
            <a:spAutoFit/>
          </a:bodyPr>
          <a:p>
            <a:pPr defTabSz="914400">
              <a:defRPr/>
            </a:pPr>
            <a:r>
              <a:rPr lang="en-US" altLang="zh-CN" sz="1200" kern="0">
                <a:solidFill>
                  <a:schemeClr val="bg1"/>
                </a:solidFill>
                <a:ea typeface="宋体" panose="02010600030101010101" pitchFamily="2" charset="-122"/>
                <a:cs typeface="Arial" panose="020B0604020202020204" pitchFamily="34" charset="0"/>
              </a:rPr>
              <a:t>Financing</a:t>
            </a:r>
            <a:endParaRPr lang="en-US" altLang="zh-CN" sz="1200" kern="0">
              <a:solidFill>
                <a:schemeClr val="bg1"/>
              </a:solidFill>
              <a:ea typeface="宋体" panose="02010600030101010101" pitchFamily="2"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任意多边形 12"/>
          <p:cNvSpPr/>
          <p:nvPr/>
        </p:nvSpPr>
        <p:spPr>
          <a:xfrm>
            <a:off x="189728" y="0"/>
            <a:ext cx="4946088" cy="5143500"/>
          </a:xfrm>
          <a:custGeom>
            <a:avLst/>
            <a:gdLst>
              <a:gd name="connsiteX0" fmla="*/ 0 w 4946088"/>
              <a:gd name="connsiteY0" fmla="*/ 0 h 5143500"/>
              <a:gd name="connsiteX1" fmla="*/ 4215806 w 4946088"/>
              <a:gd name="connsiteY1" fmla="*/ 0 h 5143500"/>
              <a:gd name="connsiteX2" fmla="*/ 4351420 w 4946088"/>
              <a:gd name="connsiteY2" fmla="*/ 223229 h 5143500"/>
              <a:gd name="connsiteX3" fmla="*/ 4946088 w 4946088"/>
              <a:gd name="connsiteY3" fmla="*/ 2571750 h 5143500"/>
              <a:gd name="connsiteX4" fmla="*/ 4232783 w 4946088"/>
              <a:gd name="connsiteY4" fmla="*/ 5126602 h 5143500"/>
              <a:gd name="connsiteX5" fmla="*/ 4221950 w 4946088"/>
              <a:gd name="connsiteY5" fmla="*/ 5143500 h 5143500"/>
              <a:gd name="connsiteX6" fmla="*/ 0 w 4946088"/>
              <a:gd name="connsiteY6"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6088" h="5143500">
                <a:moveTo>
                  <a:pt x="0" y="0"/>
                </a:moveTo>
                <a:lnTo>
                  <a:pt x="4215806" y="0"/>
                </a:lnTo>
                <a:lnTo>
                  <a:pt x="4351420" y="223229"/>
                </a:lnTo>
                <a:cubicBezTo>
                  <a:pt x="4730667" y="921358"/>
                  <a:pt x="4946088" y="1721397"/>
                  <a:pt x="4946088" y="2571750"/>
                </a:cubicBezTo>
                <a:cubicBezTo>
                  <a:pt x="4946088" y="3507139"/>
                  <a:pt x="4685429" y="4381648"/>
                  <a:pt x="4232783" y="5126602"/>
                </a:cubicBezTo>
                <a:lnTo>
                  <a:pt x="4221950" y="5143500"/>
                </a:lnTo>
                <a:lnTo>
                  <a:pt x="0" y="5143500"/>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19045" y="0"/>
            <a:ext cx="4946088" cy="5143500"/>
          </a:xfrm>
          <a:custGeom>
            <a:avLst/>
            <a:gdLst>
              <a:gd name="connsiteX0" fmla="*/ 0 w 4946088"/>
              <a:gd name="connsiteY0" fmla="*/ 0 h 5143500"/>
              <a:gd name="connsiteX1" fmla="*/ 4215806 w 4946088"/>
              <a:gd name="connsiteY1" fmla="*/ 0 h 5143500"/>
              <a:gd name="connsiteX2" fmla="*/ 4351420 w 4946088"/>
              <a:gd name="connsiteY2" fmla="*/ 223229 h 5143500"/>
              <a:gd name="connsiteX3" fmla="*/ 4946088 w 4946088"/>
              <a:gd name="connsiteY3" fmla="*/ 2571750 h 5143500"/>
              <a:gd name="connsiteX4" fmla="*/ 4232783 w 4946088"/>
              <a:gd name="connsiteY4" fmla="*/ 5126602 h 5143500"/>
              <a:gd name="connsiteX5" fmla="*/ 4221950 w 4946088"/>
              <a:gd name="connsiteY5" fmla="*/ 5143500 h 5143500"/>
              <a:gd name="connsiteX6" fmla="*/ 0 w 4946088"/>
              <a:gd name="connsiteY6" fmla="*/ 5143500 h 514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6088" h="5143500">
                <a:moveTo>
                  <a:pt x="0" y="0"/>
                </a:moveTo>
                <a:lnTo>
                  <a:pt x="4215806" y="0"/>
                </a:lnTo>
                <a:lnTo>
                  <a:pt x="4351420" y="223229"/>
                </a:lnTo>
                <a:cubicBezTo>
                  <a:pt x="4730667" y="921358"/>
                  <a:pt x="4946088" y="1721397"/>
                  <a:pt x="4946088" y="2571750"/>
                </a:cubicBezTo>
                <a:cubicBezTo>
                  <a:pt x="4946088" y="3507139"/>
                  <a:pt x="4685429" y="4381648"/>
                  <a:pt x="4232783" y="5126602"/>
                </a:cubicBezTo>
                <a:lnTo>
                  <a:pt x="4221950" y="5143500"/>
                </a:lnTo>
                <a:lnTo>
                  <a:pt x="0" y="5143500"/>
                </a:ln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文本框 14"/>
          <p:cNvSpPr txBox="1">
            <a:spLocks noChangeArrowheads="1"/>
          </p:cNvSpPr>
          <p:nvPr/>
        </p:nvSpPr>
        <p:spPr bwMode="auto">
          <a:xfrm>
            <a:off x="412705" y="2048530"/>
            <a:ext cx="209613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defRPr/>
            </a:pPr>
            <a:r>
              <a:rPr lang="en-US" altLang="zh-CN" sz="2800" b="1" smtClean="0">
                <a:solidFill>
                  <a:prstClr val="white"/>
                </a:solidFill>
                <a:latin typeface="微软雅黑 Light" panose="020B0502040204020203" charset="-122"/>
                <a:ea typeface="微软雅黑 Light" panose="020B0502040204020203" charset="-122"/>
              </a:rPr>
              <a:t>04.</a:t>
            </a:r>
            <a:r>
              <a:rPr lang="zh-CN" sz="2800" b="1" smtClean="0">
                <a:solidFill>
                  <a:prstClr val="white"/>
                </a:solidFill>
                <a:latin typeface="微软雅黑 Light" panose="020B0502040204020203" charset="-122"/>
                <a:ea typeface="微软雅黑 Light" panose="020B0502040204020203" charset="-122"/>
              </a:rPr>
              <a:t>运营方案</a:t>
            </a:r>
            <a:endParaRPr lang="zh-CN" sz="2800" b="1" smtClean="0">
              <a:solidFill>
                <a:prstClr val="white"/>
              </a:solidFill>
              <a:latin typeface="微软雅黑 Light" panose="020B0502040204020203" charset="-122"/>
              <a:ea typeface="微软雅黑 Light" panose="020B0502040204020203" charset="-122"/>
            </a:endParaRPr>
          </a:p>
        </p:txBody>
      </p:sp>
      <p:sp>
        <p:nvSpPr>
          <p:cNvPr id="16" name="Rectangle 15"/>
          <p:cNvSpPr>
            <a:spLocks noChangeArrowheads="1"/>
          </p:cNvSpPr>
          <p:nvPr/>
        </p:nvSpPr>
        <p:spPr bwMode="auto">
          <a:xfrm>
            <a:off x="412705" y="2571750"/>
            <a:ext cx="3549176"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charset="-122"/>
              </a:defRPr>
            </a:lvl1pPr>
            <a:lvl2pPr marL="742950" indent="-285750">
              <a:defRPr sz="1300">
                <a:solidFill>
                  <a:schemeClr val="tx1"/>
                </a:solidFill>
                <a:latin typeface="Arial" panose="020B0604020202020204" pitchFamily="34" charset="0"/>
                <a:ea typeface="微软雅黑" panose="020B0503020204020204" charset="-122"/>
              </a:defRPr>
            </a:lvl2pPr>
            <a:lvl3pPr marL="1143000" indent="-228600">
              <a:defRPr sz="1300">
                <a:solidFill>
                  <a:schemeClr val="tx1"/>
                </a:solidFill>
                <a:latin typeface="Arial" panose="020B0604020202020204" pitchFamily="34" charset="0"/>
                <a:ea typeface="微软雅黑" panose="020B0503020204020204" charset="-122"/>
              </a:defRPr>
            </a:lvl3pPr>
            <a:lvl4pPr marL="1600200" indent="-228600">
              <a:defRPr sz="1300">
                <a:solidFill>
                  <a:schemeClr val="tx1"/>
                </a:solidFill>
                <a:latin typeface="Arial" panose="020B0604020202020204" pitchFamily="34" charset="0"/>
                <a:ea typeface="微软雅黑" panose="020B0503020204020204" charset="-122"/>
              </a:defRPr>
            </a:lvl4pPr>
            <a:lvl5pPr marL="2057400" indent="-228600">
              <a:defRPr sz="1300">
                <a:solidFill>
                  <a:schemeClr val="tx1"/>
                </a:solidFill>
                <a:latin typeface="Arial" panose="020B0604020202020204" pitchFamily="34" charset="0"/>
                <a:ea typeface="微软雅黑" panose="020B0503020204020204" charset="-122"/>
              </a:defRPr>
            </a:lvl5pPr>
            <a:lvl6pPr marL="25146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marL="29718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marL="34290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marL="38862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defTabSz="914400">
              <a:lnSpc>
                <a:spcPct val="150000"/>
              </a:lnSpc>
              <a:defRPr/>
            </a:pPr>
            <a:endParaRPr lang="vi-VN" altLang="zh-CN" sz="1050" smtClean="0">
              <a:solidFill>
                <a:prstClr val="white"/>
              </a:solidFill>
              <a:latin typeface="Calibri" panose="020F0502020204030204" pitchFamily="34" charset="0"/>
            </a:endParaRPr>
          </a:p>
        </p:txBody>
      </p:sp>
    </p:spTree>
  </p:cSld>
  <p:clrMapOvr>
    <a:masterClrMapping/>
  </p:clrMapOvr>
  <p:transition spd="slow" advTm="0">
    <p:split orient="ver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prstGeom prst="rect">
            <a:avLst/>
          </a:prstGeom>
        </p:spPr>
        <p:txBody>
          <a:bodyPr/>
          <a:lstStyle/>
          <a:p>
            <a:r>
              <a:rPr lang="zh-CN" sz="1400" smtClean="0"/>
              <a:t>运营方案（一）</a:t>
            </a:r>
            <a:endParaRPr lang="zh-CN" sz="1400"/>
          </a:p>
        </p:txBody>
      </p:sp>
      <p:grpSp>
        <p:nvGrpSpPr>
          <p:cNvPr id="18" name="组合 17"/>
          <p:cNvGrpSpPr/>
          <p:nvPr/>
        </p:nvGrpSpPr>
        <p:grpSpPr>
          <a:xfrm>
            <a:off x="450957" y="1450666"/>
            <a:ext cx="1678562" cy="1974779"/>
            <a:chOff x="801016" y="1386729"/>
            <a:chExt cx="1262507" cy="1485303"/>
          </a:xfrm>
        </p:grpSpPr>
        <p:sp>
          <p:nvSpPr>
            <p:cNvPr id="5" name="矩形 4"/>
            <p:cNvSpPr/>
            <p:nvPr/>
          </p:nvSpPr>
          <p:spPr>
            <a:xfrm>
              <a:off x="801016" y="1386729"/>
              <a:ext cx="1262507" cy="1485303"/>
            </a:xfrm>
            <a:prstGeom prst="rect">
              <a:avLst/>
            </a:prstGeom>
            <a:solidFill>
              <a:schemeClr val="bg1">
                <a:lumMod val="95000"/>
                <a:alpha val="40000"/>
              </a:schemeClr>
            </a:solidFill>
            <a:ln>
              <a:solidFill>
                <a:srgbClr val="2E5660"/>
              </a:solidFill>
            </a:ln>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sp>
        <p:sp>
          <p:nvSpPr>
            <p:cNvPr id="6" name="矩形 5"/>
            <p:cNvSpPr/>
            <p:nvPr/>
          </p:nvSpPr>
          <p:spPr>
            <a:xfrm>
              <a:off x="864141" y="1446141"/>
              <a:ext cx="1136256" cy="965446"/>
            </a:xfrm>
            <a:prstGeom prst="rect">
              <a:avLst/>
            </a:prstGeom>
            <a:blipFill>
              <a:blip r:embed="rId1" cstate="print">
                <a:extLst>
                  <a:ext uri="{28A0092B-C50C-407E-A947-70E740481C1C}">
                    <a14:useLocalDpi xmlns:a14="http://schemas.microsoft.com/office/drawing/2010/main" val="0"/>
                  </a:ext>
                </a:extLst>
              </a:blip>
              <a:srcRect/>
              <a:stretch>
                <a:fillRect l="-6000" r="-6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7" name="任意多边形 6"/>
            <p:cNvSpPr/>
            <p:nvPr/>
          </p:nvSpPr>
          <p:spPr>
            <a:xfrm>
              <a:off x="864141" y="2411588"/>
              <a:ext cx="1136256" cy="401031"/>
            </a:xfrm>
            <a:custGeom>
              <a:avLst/>
              <a:gdLst>
                <a:gd name="connsiteX0" fmla="*/ 0 w 1136256"/>
                <a:gd name="connsiteY0" fmla="*/ 0 h 401031"/>
                <a:gd name="connsiteX1" fmla="*/ 1136256 w 1136256"/>
                <a:gd name="connsiteY1" fmla="*/ 0 h 401031"/>
                <a:gd name="connsiteX2" fmla="*/ 1136256 w 1136256"/>
                <a:gd name="connsiteY2" fmla="*/ 401031 h 401031"/>
                <a:gd name="connsiteX3" fmla="*/ 0 w 1136256"/>
                <a:gd name="connsiteY3" fmla="*/ 401031 h 401031"/>
                <a:gd name="connsiteX4" fmla="*/ 0 w 1136256"/>
                <a:gd name="connsiteY4" fmla="*/ 0 h 401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256" h="401031">
                  <a:moveTo>
                    <a:pt x="0" y="0"/>
                  </a:moveTo>
                  <a:lnTo>
                    <a:pt x="1136256" y="0"/>
                  </a:lnTo>
                  <a:lnTo>
                    <a:pt x="1136256" y="401031"/>
                  </a:lnTo>
                  <a:lnTo>
                    <a:pt x="0" y="40103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endParaRPr lang="zh-CN" altLang="en-US" sz="1400" kern="1200"/>
            </a:p>
          </p:txBody>
        </p:sp>
      </p:grpSp>
      <p:sp>
        <p:nvSpPr>
          <p:cNvPr id="39" name="矩形 38"/>
          <p:cNvSpPr/>
          <p:nvPr/>
        </p:nvSpPr>
        <p:spPr>
          <a:xfrm>
            <a:off x="2524125" y="1450975"/>
            <a:ext cx="6066155" cy="2676525"/>
          </a:xfrm>
          <a:prstGeom prst="rect">
            <a:avLst/>
          </a:prstGeom>
        </p:spPr>
        <p:txBody>
          <a:bodyPr wrap="square">
            <a:spAutoFit/>
          </a:bodyPr>
          <a:lstStyle/>
          <a:p>
            <a:pPr lvl="0" algn="l">
              <a:lnSpc>
                <a:spcPct val="150000"/>
              </a:lnSpc>
              <a:defRPr/>
            </a:pPr>
            <a:r>
              <a:rPr lang="zh-CN" altLang="en-US" sz="1400">
                <a:solidFill>
                  <a:srgbClr val="613620"/>
                </a:solidFill>
                <a:latin typeface="+mn-ea"/>
                <a:cs typeface="+mn-ea"/>
              </a:rPr>
              <a:t>方案一：服务财税代理公司。该方案投入不大，风险低，但是整体省内市场规模有局限</a:t>
            </a:r>
            <a:endParaRPr lang="zh-CN" altLang="en-US" sz="1400">
              <a:solidFill>
                <a:srgbClr val="613620"/>
              </a:solidFill>
              <a:latin typeface="+mn-ea"/>
              <a:cs typeface="+mn-ea"/>
            </a:endParaRPr>
          </a:p>
          <a:p>
            <a:pPr lvl="0" algn="l">
              <a:lnSpc>
                <a:spcPct val="150000"/>
              </a:lnSpc>
              <a:defRPr/>
            </a:pPr>
            <a:r>
              <a:rPr lang="zh-CN" altLang="en-US" sz="1400">
                <a:solidFill>
                  <a:srgbClr val="613620"/>
                </a:solidFill>
                <a:latin typeface="+mn-ea"/>
                <a:cs typeface="+mn-ea"/>
              </a:rPr>
              <a:t>灵鹿财税采用完全云端在线的方式，提供</a:t>
            </a:r>
            <a:r>
              <a:rPr lang="en-US" altLang="zh-CN" sz="1400">
                <a:solidFill>
                  <a:srgbClr val="613620"/>
                </a:solidFill>
                <a:latin typeface="+mn-ea"/>
                <a:cs typeface="+mn-ea"/>
              </a:rPr>
              <a:t>web</a:t>
            </a:r>
            <a:r>
              <a:rPr lang="zh-CN" altLang="en-US" sz="1400">
                <a:solidFill>
                  <a:srgbClr val="613620"/>
                </a:solidFill>
                <a:latin typeface="+mn-ea"/>
                <a:cs typeface="+mn-ea"/>
              </a:rPr>
              <a:t>客户端给企业登录。</a:t>
            </a:r>
            <a:endParaRPr lang="zh-CN" altLang="en-US" sz="1400">
              <a:solidFill>
                <a:srgbClr val="613620"/>
              </a:solidFill>
              <a:latin typeface="+mn-ea"/>
              <a:cs typeface="+mn-ea"/>
            </a:endParaRPr>
          </a:p>
          <a:p>
            <a:pPr lvl="0" algn="l">
              <a:lnSpc>
                <a:spcPct val="150000"/>
              </a:lnSpc>
              <a:defRPr/>
            </a:pPr>
            <a:r>
              <a:rPr lang="zh-CN" altLang="en-US" sz="1400">
                <a:solidFill>
                  <a:srgbClr val="613620"/>
                </a:solidFill>
                <a:latin typeface="+mn-ea"/>
                <a:cs typeface="+mn-ea"/>
              </a:rPr>
              <a:t>企业（或个人）可以自由注册，并通过资格审查后开通账号，企业主可以自己开通下属员工的账号，创建并设立多个工作组，进行任务的统一分配。</a:t>
            </a:r>
            <a:endParaRPr lang="en-US" altLang="zh-CN" sz="1400">
              <a:solidFill>
                <a:srgbClr val="613620"/>
              </a:solidFill>
              <a:latin typeface="+mn-ea"/>
              <a:cs typeface="+mn-ea"/>
            </a:endParaRPr>
          </a:p>
          <a:p>
            <a:pPr lvl="0" algn="l">
              <a:lnSpc>
                <a:spcPct val="150000"/>
              </a:lnSpc>
              <a:defRPr/>
            </a:pPr>
            <a:r>
              <a:rPr lang="en-US" altLang="zh-CN" sz="1400">
                <a:solidFill>
                  <a:srgbClr val="613620"/>
                </a:solidFill>
                <a:latin typeface="+mn-ea"/>
                <a:cs typeface="+mn-ea"/>
              </a:rPr>
              <a:t>企业以人民币1</a:t>
            </a:r>
            <a:r>
              <a:rPr lang="zh-CN" altLang="en-US" sz="1400">
                <a:solidFill>
                  <a:srgbClr val="613620"/>
                </a:solidFill>
                <a:latin typeface="+mn-ea"/>
                <a:cs typeface="+mn-ea"/>
              </a:rPr>
              <a:t>：</a:t>
            </a:r>
            <a:r>
              <a:rPr lang="en-US" altLang="zh-CN" sz="1400">
                <a:solidFill>
                  <a:srgbClr val="613620"/>
                </a:solidFill>
                <a:latin typeface="+mn-ea"/>
                <a:cs typeface="+mn-ea"/>
              </a:rPr>
              <a:t>1的方式在平台上购入“鹿币</a:t>
            </a:r>
            <a:r>
              <a:rPr lang="en-US" altLang="zh-CN" sz="1400">
                <a:solidFill>
                  <a:srgbClr val="613620"/>
                </a:solidFill>
                <a:latin typeface="+mn-ea"/>
                <a:cs typeface="+mn-ea"/>
                <a:sym typeface="+mn-ea"/>
              </a:rPr>
              <a:t>”</a:t>
            </a:r>
            <a:r>
              <a:rPr lang="en-US" altLang="zh-CN" sz="1400">
                <a:solidFill>
                  <a:srgbClr val="613620"/>
                </a:solidFill>
                <a:latin typeface="+mn-ea"/>
                <a:cs typeface="+mn-ea"/>
              </a:rPr>
              <a:t>（批量购入有折扣），每月企业用户通过平台自动完成代理业务并交付后，按照一般纳税人20个鹿币/户/月（暂定）、小规模纳税人10个鹿币/户/月（暂定）的价格扣除账户费用</a:t>
            </a:r>
            <a:r>
              <a:rPr lang="zh-CN" altLang="en-US" sz="1400">
                <a:solidFill>
                  <a:srgbClr val="613620"/>
                </a:solidFill>
                <a:latin typeface="+mn-ea"/>
                <a:cs typeface="+mn-ea"/>
              </a:rPr>
              <a:t>。</a:t>
            </a:r>
            <a:endParaRPr lang="zh-CN" altLang="en-US" sz="1400">
              <a:solidFill>
                <a:srgbClr val="613620"/>
              </a:solidFill>
              <a:latin typeface="+mn-ea"/>
              <a:cs typeface="+mn-ea"/>
            </a:endParaRPr>
          </a:p>
        </p:txBody>
      </p:sp>
      <p:sp>
        <p:nvSpPr>
          <p:cNvPr id="40" name="文本框 39"/>
          <p:cNvSpPr txBox="1"/>
          <p:nvPr/>
        </p:nvSpPr>
        <p:spPr>
          <a:xfrm>
            <a:off x="727100" y="2974963"/>
            <a:ext cx="1071880" cy="306705"/>
          </a:xfrm>
          <a:prstGeom prst="rect">
            <a:avLst/>
          </a:prstGeom>
          <a:noFill/>
        </p:spPr>
        <p:txBody>
          <a:bodyPr wrap="none" rtlCol="0">
            <a:spAutoFit/>
          </a:bodyPr>
          <a:lstStyle/>
          <a:p>
            <a:pPr algn="ctr"/>
            <a:r>
              <a:rPr lang="zh-CN" sz="1400" b="1">
                <a:solidFill>
                  <a:srgbClr val="2E5660"/>
                </a:solidFill>
                <a:latin typeface="微软雅黑" panose="020B0503020204020204" charset="-122"/>
                <a:ea typeface="微软雅黑" panose="020B0503020204020204" charset="-122"/>
              </a:rPr>
              <a:t>定价和费用</a:t>
            </a:r>
            <a:endParaRPr lang="zh-CN" sz="1400" b="1" smtClean="0">
              <a:solidFill>
                <a:srgbClr val="2E5660"/>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Tm="0">
        <p:split orient="vert"/>
      </p:transition>
    </mc:Choice>
    <mc:Fallback>
      <p:transition spd="slow" advTm="0">
        <p:split orient="vert"/>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prstGeom prst="rect">
            <a:avLst/>
          </a:prstGeom>
        </p:spPr>
        <p:txBody>
          <a:bodyPr/>
          <a:lstStyle/>
          <a:p>
            <a:r>
              <a:rPr lang="zh-CN" sz="1400" smtClean="0"/>
              <a:t>运营方案</a:t>
            </a:r>
            <a:r>
              <a:rPr lang="zh-CN" sz="1400" smtClean="0">
                <a:sym typeface="+mn-ea"/>
              </a:rPr>
              <a:t>（一）</a:t>
            </a:r>
            <a:br>
              <a:rPr lang="zh-CN" sz="1400"/>
            </a:br>
            <a:endParaRPr lang="zh-CN" sz="1400"/>
          </a:p>
        </p:txBody>
      </p:sp>
      <p:grpSp>
        <p:nvGrpSpPr>
          <p:cNvPr id="18" name="组合 17"/>
          <p:cNvGrpSpPr/>
          <p:nvPr/>
        </p:nvGrpSpPr>
        <p:grpSpPr>
          <a:xfrm>
            <a:off x="450957" y="1450666"/>
            <a:ext cx="1678562" cy="1974779"/>
            <a:chOff x="801016" y="1386729"/>
            <a:chExt cx="1262507" cy="1485303"/>
          </a:xfrm>
        </p:grpSpPr>
        <p:sp>
          <p:nvSpPr>
            <p:cNvPr id="5" name="矩形 4"/>
            <p:cNvSpPr/>
            <p:nvPr/>
          </p:nvSpPr>
          <p:spPr>
            <a:xfrm>
              <a:off x="801016" y="1386729"/>
              <a:ext cx="1262507" cy="1485303"/>
            </a:xfrm>
            <a:prstGeom prst="rect">
              <a:avLst/>
            </a:prstGeom>
            <a:solidFill>
              <a:schemeClr val="bg1">
                <a:lumMod val="95000"/>
                <a:alpha val="40000"/>
              </a:schemeClr>
            </a:solidFill>
            <a:ln>
              <a:solidFill>
                <a:srgbClr val="2E5660"/>
              </a:solidFill>
            </a:ln>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sp>
        <p:sp>
          <p:nvSpPr>
            <p:cNvPr id="6" name="矩形 5"/>
            <p:cNvSpPr/>
            <p:nvPr/>
          </p:nvSpPr>
          <p:spPr>
            <a:xfrm>
              <a:off x="864141" y="1446141"/>
              <a:ext cx="1136256" cy="965446"/>
            </a:xfrm>
            <a:prstGeom prst="rect">
              <a:avLst/>
            </a:prstGeom>
            <a:blipFill>
              <a:blip r:embed="rId1" cstate="print">
                <a:extLst>
                  <a:ext uri="{28A0092B-C50C-407E-A947-70E740481C1C}">
                    <a14:useLocalDpi xmlns:a14="http://schemas.microsoft.com/office/drawing/2010/main" val="0"/>
                  </a:ext>
                </a:extLst>
              </a:blip>
              <a:srcRect/>
              <a:stretch>
                <a:fillRect l="-6000" r="-6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7" name="任意多边形 6"/>
            <p:cNvSpPr/>
            <p:nvPr/>
          </p:nvSpPr>
          <p:spPr>
            <a:xfrm>
              <a:off x="864141" y="2411588"/>
              <a:ext cx="1136256" cy="401031"/>
            </a:xfrm>
            <a:custGeom>
              <a:avLst/>
              <a:gdLst>
                <a:gd name="connsiteX0" fmla="*/ 0 w 1136256"/>
                <a:gd name="connsiteY0" fmla="*/ 0 h 401031"/>
                <a:gd name="connsiteX1" fmla="*/ 1136256 w 1136256"/>
                <a:gd name="connsiteY1" fmla="*/ 0 h 401031"/>
                <a:gd name="connsiteX2" fmla="*/ 1136256 w 1136256"/>
                <a:gd name="connsiteY2" fmla="*/ 401031 h 401031"/>
                <a:gd name="connsiteX3" fmla="*/ 0 w 1136256"/>
                <a:gd name="connsiteY3" fmla="*/ 401031 h 401031"/>
                <a:gd name="connsiteX4" fmla="*/ 0 w 1136256"/>
                <a:gd name="connsiteY4" fmla="*/ 0 h 401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256" h="401031">
                  <a:moveTo>
                    <a:pt x="0" y="0"/>
                  </a:moveTo>
                  <a:lnTo>
                    <a:pt x="1136256" y="0"/>
                  </a:lnTo>
                  <a:lnTo>
                    <a:pt x="1136256" y="401031"/>
                  </a:lnTo>
                  <a:lnTo>
                    <a:pt x="0" y="40103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endParaRPr lang="zh-CN" altLang="en-US" sz="1400" kern="1200"/>
            </a:p>
          </p:txBody>
        </p:sp>
      </p:grpSp>
      <p:sp>
        <p:nvSpPr>
          <p:cNvPr id="39" name="矩形 38"/>
          <p:cNvSpPr/>
          <p:nvPr/>
        </p:nvSpPr>
        <p:spPr>
          <a:xfrm>
            <a:off x="2392045" y="1291590"/>
            <a:ext cx="6198235" cy="3646170"/>
          </a:xfrm>
          <a:prstGeom prst="rect">
            <a:avLst/>
          </a:prstGeom>
        </p:spPr>
        <p:txBody>
          <a:bodyPr wrap="square">
            <a:spAutoFit/>
          </a:bodyPr>
          <a:lstStyle/>
          <a:p>
            <a:pPr lvl="0" algn="l">
              <a:lnSpc>
                <a:spcPct val="150000"/>
              </a:lnSpc>
              <a:defRPr/>
            </a:pPr>
            <a:r>
              <a:rPr lang="en-US" sz="1400">
                <a:solidFill>
                  <a:srgbClr val="613620"/>
                </a:solidFill>
                <a:latin typeface="+mn-ea"/>
                <a:cs typeface="+mn-ea"/>
              </a:rPr>
              <a:t>1.</a:t>
            </a:r>
            <a:r>
              <a:rPr sz="1400">
                <a:solidFill>
                  <a:srgbClr val="613620"/>
                </a:solidFill>
                <a:latin typeface="+mn-ea"/>
                <a:cs typeface="+mn-ea"/>
              </a:rPr>
              <a:t>直接瞄准区域内的行业协会或者有影响力的财税代理公司，由公司内业务员上门推荐，直接同企业主座谈并现场演示系统，邀请企业试用并发放3~4个账号和免费赠送</a:t>
            </a:r>
            <a:r>
              <a:rPr lang="en-US" sz="1400">
                <a:solidFill>
                  <a:srgbClr val="613620"/>
                </a:solidFill>
                <a:latin typeface="+mn-ea"/>
                <a:cs typeface="+mn-ea"/>
              </a:rPr>
              <a:t>1</a:t>
            </a:r>
            <a:r>
              <a:rPr lang="zh-CN" altLang="en-US" sz="1400">
                <a:solidFill>
                  <a:srgbClr val="613620"/>
                </a:solidFill>
                <a:latin typeface="+mn-ea"/>
                <a:cs typeface="+mn-ea"/>
              </a:rPr>
              <a:t>千</a:t>
            </a:r>
            <a:r>
              <a:rPr sz="1400">
                <a:solidFill>
                  <a:srgbClr val="613620"/>
                </a:solidFill>
                <a:latin typeface="+mn-ea"/>
                <a:cs typeface="+mn-ea"/>
              </a:rPr>
              <a:t>个鹿币，让企业的人员试用1~2个月，首次推销过程只需要</a:t>
            </a:r>
            <a:r>
              <a:rPr lang="en-US" sz="1400">
                <a:solidFill>
                  <a:srgbClr val="613620"/>
                </a:solidFill>
                <a:latin typeface="+mn-ea"/>
                <a:cs typeface="+mn-ea"/>
              </a:rPr>
              <a:t>30~40</a:t>
            </a:r>
            <a:r>
              <a:rPr lang="zh-CN" altLang="en-US" sz="1400">
                <a:solidFill>
                  <a:srgbClr val="613620"/>
                </a:solidFill>
                <a:latin typeface="+mn-ea"/>
                <a:cs typeface="+mn-ea"/>
              </a:rPr>
              <a:t>分钟就可以完成，可以让企业主保持一个新鲜感和兴奋度下结束推销过程。</a:t>
            </a:r>
            <a:endParaRPr lang="zh-CN" altLang="en-US" sz="1400">
              <a:solidFill>
                <a:srgbClr val="613620"/>
              </a:solidFill>
              <a:latin typeface="+mn-ea"/>
              <a:cs typeface="+mn-ea"/>
            </a:endParaRPr>
          </a:p>
          <a:p>
            <a:pPr lvl="0" algn="l">
              <a:lnSpc>
                <a:spcPct val="150000"/>
              </a:lnSpc>
              <a:defRPr/>
            </a:pPr>
            <a:r>
              <a:rPr sz="1400">
                <a:solidFill>
                  <a:srgbClr val="613620"/>
                </a:solidFill>
                <a:latin typeface="+mn-ea"/>
                <a:cs typeface="+mn-ea"/>
              </a:rPr>
              <a:t>试用期间</a:t>
            </a:r>
            <a:r>
              <a:rPr lang="zh-CN" sz="1400">
                <a:solidFill>
                  <a:srgbClr val="613620"/>
                </a:solidFill>
                <a:latin typeface="+mn-ea"/>
                <a:cs typeface="+mn-ea"/>
              </a:rPr>
              <a:t>，企业内测试员工</a:t>
            </a:r>
            <a:r>
              <a:rPr sz="1400">
                <a:solidFill>
                  <a:srgbClr val="613620"/>
                </a:solidFill>
                <a:latin typeface="+mn-ea"/>
                <a:cs typeface="+mn-ea"/>
              </a:rPr>
              <a:t>如果给企业主比较良好的反馈，</a:t>
            </a:r>
            <a:r>
              <a:rPr lang="zh-CN" sz="1400">
                <a:solidFill>
                  <a:srgbClr val="613620"/>
                </a:solidFill>
                <a:latin typeface="+mn-ea"/>
                <a:cs typeface="+mn-ea"/>
              </a:rPr>
              <a:t>就有很大可能</a:t>
            </a:r>
            <a:r>
              <a:rPr sz="1400">
                <a:solidFill>
                  <a:srgbClr val="613620"/>
                </a:solidFill>
                <a:latin typeface="+mn-ea"/>
                <a:cs typeface="+mn-ea"/>
              </a:rPr>
              <a:t>进一步促成采购意向</a:t>
            </a:r>
            <a:r>
              <a:rPr lang="zh-CN" sz="1400">
                <a:solidFill>
                  <a:srgbClr val="613620"/>
                </a:solidFill>
                <a:latin typeface="+mn-ea"/>
                <a:cs typeface="+mn-ea"/>
              </a:rPr>
              <a:t>。</a:t>
            </a:r>
            <a:endParaRPr sz="1400">
              <a:solidFill>
                <a:srgbClr val="613620"/>
              </a:solidFill>
              <a:latin typeface="+mn-ea"/>
              <a:cs typeface="+mn-ea"/>
            </a:endParaRPr>
          </a:p>
          <a:p>
            <a:pPr lvl="0" algn="l">
              <a:lnSpc>
                <a:spcPct val="150000"/>
              </a:lnSpc>
              <a:defRPr/>
            </a:pPr>
            <a:r>
              <a:rPr lang="en-US" sz="1400">
                <a:solidFill>
                  <a:srgbClr val="613620"/>
                </a:solidFill>
                <a:latin typeface="+mn-ea"/>
                <a:cs typeface="+mn-ea"/>
              </a:rPr>
              <a:t>2.</a:t>
            </a:r>
            <a:r>
              <a:rPr lang="zh-CN" sz="1400">
                <a:solidFill>
                  <a:srgbClr val="613620"/>
                </a:solidFill>
                <a:latin typeface="+mn-ea"/>
                <a:cs typeface="+mn-ea"/>
                <a:sym typeface="+mn-ea"/>
              </a:rPr>
              <a:t>经过若干个月后，</a:t>
            </a:r>
            <a:r>
              <a:rPr sz="1400">
                <a:solidFill>
                  <a:srgbClr val="613620"/>
                </a:solidFill>
                <a:latin typeface="+mn-ea"/>
                <a:cs typeface="+mn-ea"/>
              </a:rPr>
              <a:t>这些优质客户</a:t>
            </a:r>
            <a:r>
              <a:rPr lang="zh-CN" sz="1400">
                <a:solidFill>
                  <a:srgbClr val="613620"/>
                </a:solidFill>
                <a:latin typeface="+mn-ea"/>
                <a:cs typeface="+mn-ea"/>
              </a:rPr>
              <a:t>已经</a:t>
            </a:r>
            <a:r>
              <a:rPr sz="1400">
                <a:solidFill>
                  <a:srgbClr val="613620"/>
                </a:solidFill>
                <a:latin typeface="+mn-ea"/>
                <a:cs typeface="+mn-ea"/>
              </a:rPr>
              <a:t>初步形成使用习惯和粘性，</a:t>
            </a:r>
            <a:r>
              <a:rPr lang="zh-CN" sz="1400">
                <a:solidFill>
                  <a:srgbClr val="613620"/>
                </a:solidFill>
                <a:latin typeface="+mn-ea"/>
                <a:cs typeface="+mn-ea"/>
              </a:rPr>
              <a:t>销售人员进一步</a:t>
            </a:r>
            <a:r>
              <a:rPr sz="1400">
                <a:solidFill>
                  <a:srgbClr val="613620"/>
                </a:solidFill>
                <a:latin typeface="+mn-ea"/>
                <a:cs typeface="+mn-ea"/>
              </a:rPr>
              <a:t>促成这些企业成为区域代理或者战略合作伙伴，借助他们的影响力在区域推广，我公司市场部提供必要的协助</a:t>
            </a:r>
            <a:r>
              <a:rPr lang="zh-CN" sz="1400">
                <a:solidFill>
                  <a:srgbClr val="613620"/>
                </a:solidFill>
                <a:latin typeface="+mn-ea"/>
                <a:cs typeface="+mn-ea"/>
              </a:rPr>
              <a:t>。</a:t>
            </a:r>
            <a:endParaRPr sz="1400">
              <a:solidFill>
                <a:srgbClr val="613620"/>
              </a:solidFill>
              <a:latin typeface="+mn-ea"/>
              <a:cs typeface="+mn-ea"/>
            </a:endParaRPr>
          </a:p>
          <a:p>
            <a:pPr lvl="0" algn="l">
              <a:lnSpc>
                <a:spcPct val="150000"/>
              </a:lnSpc>
              <a:defRPr/>
            </a:pPr>
            <a:r>
              <a:rPr sz="1400">
                <a:solidFill>
                  <a:srgbClr val="613620"/>
                </a:solidFill>
                <a:latin typeface="+mn-ea"/>
                <a:cs typeface="+mn-ea"/>
              </a:rPr>
              <a:t>形成</a:t>
            </a:r>
            <a:r>
              <a:rPr lang="zh-CN" sz="1400">
                <a:solidFill>
                  <a:srgbClr val="613620"/>
                </a:solidFill>
                <a:latin typeface="+mn-ea"/>
                <a:cs typeface="+mn-ea"/>
              </a:rPr>
              <a:t>：</a:t>
            </a:r>
            <a:r>
              <a:rPr sz="1400">
                <a:solidFill>
                  <a:srgbClr val="613620"/>
                </a:solidFill>
                <a:latin typeface="+mn-ea"/>
                <a:cs typeface="+mn-ea"/>
              </a:rPr>
              <a:t>公司</a:t>
            </a:r>
            <a:r>
              <a:rPr lang="zh-CN" sz="1400">
                <a:solidFill>
                  <a:srgbClr val="613620"/>
                </a:solidFill>
                <a:latin typeface="+mn-ea"/>
                <a:cs typeface="+mn-ea"/>
              </a:rPr>
              <a:t>、</a:t>
            </a:r>
            <a:r>
              <a:rPr sz="1400">
                <a:solidFill>
                  <a:srgbClr val="613620"/>
                </a:solidFill>
                <a:latin typeface="+mn-ea"/>
                <a:cs typeface="+mn-ea"/>
              </a:rPr>
              <a:t>市场业务员</a:t>
            </a:r>
            <a:r>
              <a:rPr lang="zh-CN" sz="1400">
                <a:solidFill>
                  <a:srgbClr val="613620"/>
                </a:solidFill>
                <a:latin typeface="+mn-ea"/>
                <a:cs typeface="+mn-ea"/>
              </a:rPr>
              <a:t>、</a:t>
            </a:r>
            <a:r>
              <a:rPr sz="1400">
                <a:solidFill>
                  <a:srgbClr val="613620"/>
                </a:solidFill>
                <a:latin typeface="+mn-ea"/>
                <a:cs typeface="+mn-ea"/>
              </a:rPr>
              <a:t>地区代理的三级分润机制</a:t>
            </a:r>
            <a:endParaRPr sz="1400">
              <a:solidFill>
                <a:srgbClr val="613620"/>
              </a:solidFill>
              <a:latin typeface="+mn-ea"/>
              <a:cs typeface="+mn-ea"/>
            </a:endParaRPr>
          </a:p>
        </p:txBody>
      </p:sp>
      <p:sp>
        <p:nvSpPr>
          <p:cNvPr id="40" name="文本框 39"/>
          <p:cNvSpPr txBox="1"/>
          <p:nvPr/>
        </p:nvSpPr>
        <p:spPr>
          <a:xfrm>
            <a:off x="816000" y="2974963"/>
            <a:ext cx="894080" cy="306705"/>
          </a:xfrm>
          <a:prstGeom prst="rect">
            <a:avLst/>
          </a:prstGeom>
          <a:noFill/>
        </p:spPr>
        <p:txBody>
          <a:bodyPr wrap="none" rtlCol="0">
            <a:spAutoFit/>
          </a:bodyPr>
          <a:lstStyle/>
          <a:p>
            <a:pPr algn="ctr"/>
            <a:r>
              <a:rPr lang="zh-CN" sz="1400" b="1">
                <a:solidFill>
                  <a:srgbClr val="2E5660"/>
                </a:solidFill>
                <a:latin typeface="微软雅黑" panose="020B0503020204020204" charset="-122"/>
                <a:ea typeface="微软雅黑" panose="020B0503020204020204" charset="-122"/>
              </a:rPr>
              <a:t>推广计划</a:t>
            </a:r>
            <a:endParaRPr lang="zh-CN" sz="1400" b="1" smtClean="0">
              <a:solidFill>
                <a:srgbClr val="2E5660"/>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Tm="0">
        <p:split orient="vert"/>
      </p:transition>
    </mc:Choice>
    <mc:Fallback>
      <p:transition spd="slow" advTm="0">
        <p:split orient="vert"/>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prstGeom prst="rect">
            <a:avLst/>
          </a:prstGeom>
        </p:spPr>
        <p:txBody>
          <a:bodyPr/>
          <a:lstStyle/>
          <a:p>
            <a:r>
              <a:rPr lang="zh-CN" sz="1400" smtClean="0"/>
              <a:t>运营方案（二）</a:t>
            </a:r>
            <a:endParaRPr lang="zh-CN" sz="1400"/>
          </a:p>
        </p:txBody>
      </p:sp>
      <p:grpSp>
        <p:nvGrpSpPr>
          <p:cNvPr id="18" name="组合 17"/>
          <p:cNvGrpSpPr/>
          <p:nvPr/>
        </p:nvGrpSpPr>
        <p:grpSpPr>
          <a:xfrm>
            <a:off x="450957" y="1450666"/>
            <a:ext cx="1678562" cy="1974779"/>
            <a:chOff x="801016" y="1386729"/>
            <a:chExt cx="1262507" cy="1485303"/>
          </a:xfrm>
        </p:grpSpPr>
        <p:sp>
          <p:nvSpPr>
            <p:cNvPr id="5" name="矩形 4"/>
            <p:cNvSpPr/>
            <p:nvPr/>
          </p:nvSpPr>
          <p:spPr>
            <a:xfrm>
              <a:off x="801016" y="1386729"/>
              <a:ext cx="1262507" cy="1485303"/>
            </a:xfrm>
            <a:prstGeom prst="rect">
              <a:avLst/>
            </a:prstGeom>
            <a:solidFill>
              <a:schemeClr val="bg1">
                <a:lumMod val="95000"/>
                <a:alpha val="40000"/>
              </a:schemeClr>
            </a:solidFill>
            <a:ln>
              <a:solidFill>
                <a:srgbClr val="2E5660"/>
              </a:solidFill>
            </a:ln>
          </p:spPr>
          <p:style>
            <a:lnRef idx="1">
              <a:schemeClr val="accent1">
                <a:hueOff val="0"/>
                <a:satOff val="0"/>
                <a:lumOff val="0"/>
                <a:alphaOff val="0"/>
              </a:schemeClr>
            </a:lnRef>
            <a:fillRef idx="1">
              <a:schemeClr val="lt1">
                <a:alpha val="40000"/>
                <a:hueOff val="0"/>
                <a:satOff val="0"/>
                <a:lumOff val="0"/>
                <a:alphaOff val="0"/>
              </a:schemeClr>
            </a:fillRef>
            <a:effectRef idx="0">
              <a:schemeClr val="lt1">
                <a:alpha val="40000"/>
                <a:hueOff val="0"/>
                <a:satOff val="0"/>
                <a:lumOff val="0"/>
                <a:alphaOff val="0"/>
              </a:schemeClr>
            </a:effectRef>
            <a:fontRef idx="minor">
              <a:schemeClr val="dk1">
                <a:hueOff val="0"/>
                <a:satOff val="0"/>
                <a:lumOff val="0"/>
                <a:alphaOff val="0"/>
              </a:schemeClr>
            </a:fontRef>
          </p:style>
        </p:sp>
        <p:sp>
          <p:nvSpPr>
            <p:cNvPr id="6" name="矩形 5"/>
            <p:cNvSpPr/>
            <p:nvPr/>
          </p:nvSpPr>
          <p:spPr>
            <a:xfrm>
              <a:off x="864141" y="1446141"/>
              <a:ext cx="1136256" cy="965446"/>
            </a:xfrm>
            <a:prstGeom prst="rect">
              <a:avLst/>
            </a:prstGeom>
            <a:blipFill>
              <a:blip r:embed="rId1" cstate="print">
                <a:extLst>
                  <a:ext uri="{28A0092B-C50C-407E-A947-70E740481C1C}">
                    <a14:useLocalDpi xmlns:a14="http://schemas.microsoft.com/office/drawing/2010/main" val="0"/>
                  </a:ext>
                </a:extLst>
              </a:blip>
              <a:srcRect/>
              <a:stretch>
                <a:fillRect l="-6000" r="-6000"/>
              </a:stretch>
            </a:blipFill>
          </p:spPr>
          <p:style>
            <a:lnRef idx="2">
              <a:schemeClr val="lt1">
                <a:hueOff val="0"/>
                <a:satOff val="0"/>
                <a:lumOff val="0"/>
                <a:alphaOff val="0"/>
              </a:schemeClr>
            </a:lnRef>
            <a:fillRef idx="1">
              <a:scrgbClr r="0" g="0" b="0"/>
            </a:fillRef>
            <a:effectRef idx="0">
              <a:schemeClr val="accent1">
                <a:tint val="50000"/>
                <a:hueOff val="0"/>
                <a:satOff val="0"/>
                <a:lumOff val="0"/>
                <a:alphaOff val="0"/>
              </a:schemeClr>
            </a:effectRef>
            <a:fontRef idx="minor">
              <a:schemeClr val="lt1">
                <a:hueOff val="0"/>
                <a:satOff val="0"/>
                <a:lumOff val="0"/>
                <a:alphaOff val="0"/>
              </a:schemeClr>
            </a:fontRef>
          </p:style>
        </p:sp>
        <p:sp>
          <p:nvSpPr>
            <p:cNvPr id="7" name="任意多边形 6"/>
            <p:cNvSpPr/>
            <p:nvPr/>
          </p:nvSpPr>
          <p:spPr>
            <a:xfrm>
              <a:off x="864141" y="2411588"/>
              <a:ext cx="1136256" cy="401031"/>
            </a:xfrm>
            <a:custGeom>
              <a:avLst/>
              <a:gdLst>
                <a:gd name="connsiteX0" fmla="*/ 0 w 1136256"/>
                <a:gd name="connsiteY0" fmla="*/ 0 h 401031"/>
                <a:gd name="connsiteX1" fmla="*/ 1136256 w 1136256"/>
                <a:gd name="connsiteY1" fmla="*/ 0 h 401031"/>
                <a:gd name="connsiteX2" fmla="*/ 1136256 w 1136256"/>
                <a:gd name="connsiteY2" fmla="*/ 401031 h 401031"/>
                <a:gd name="connsiteX3" fmla="*/ 0 w 1136256"/>
                <a:gd name="connsiteY3" fmla="*/ 401031 h 401031"/>
                <a:gd name="connsiteX4" fmla="*/ 0 w 1136256"/>
                <a:gd name="connsiteY4" fmla="*/ 0 h 401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6256" h="401031">
                  <a:moveTo>
                    <a:pt x="0" y="0"/>
                  </a:moveTo>
                  <a:lnTo>
                    <a:pt x="1136256" y="0"/>
                  </a:lnTo>
                  <a:lnTo>
                    <a:pt x="1136256" y="401031"/>
                  </a:lnTo>
                  <a:lnTo>
                    <a:pt x="0" y="401031"/>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endParaRPr lang="zh-CN" altLang="en-US" sz="1400" kern="1200"/>
            </a:p>
          </p:txBody>
        </p:sp>
      </p:grpSp>
      <p:sp>
        <p:nvSpPr>
          <p:cNvPr id="39" name="矩形 38"/>
          <p:cNvSpPr/>
          <p:nvPr/>
        </p:nvSpPr>
        <p:spPr>
          <a:xfrm>
            <a:off x="2524125" y="1402080"/>
            <a:ext cx="6066155" cy="2999740"/>
          </a:xfrm>
          <a:prstGeom prst="rect">
            <a:avLst/>
          </a:prstGeom>
        </p:spPr>
        <p:txBody>
          <a:bodyPr wrap="square">
            <a:spAutoFit/>
          </a:bodyPr>
          <a:lstStyle/>
          <a:p>
            <a:pPr lvl="0" algn="l">
              <a:lnSpc>
                <a:spcPct val="150000"/>
              </a:lnSpc>
              <a:defRPr/>
            </a:pPr>
            <a:r>
              <a:rPr lang="zh-CN" altLang="en-US" sz="1400">
                <a:solidFill>
                  <a:srgbClr val="613620"/>
                </a:solidFill>
                <a:latin typeface="+mn-ea"/>
                <a:cs typeface="+mn-ea"/>
              </a:rPr>
              <a:t>方案二：直接服务于实际纳税需求的企业，该方案投入较大，风险较高，但是市场规模和潜力很大</a:t>
            </a:r>
            <a:endParaRPr lang="zh-CN" altLang="en-US" sz="1400">
              <a:solidFill>
                <a:srgbClr val="613620"/>
              </a:solidFill>
              <a:latin typeface="+mn-ea"/>
              <a:cs typeface="+mn-ea"/>
            </a:endParaRPr>
          </a:p>
          <a:p>
            <a:pPr lvl="0" algn="l">
              <a:lnSpc>
                <a:spcPct val="150000"/>
              </a:lnSpc>
              <a:defRPr/>
            </a:pPr>
            <a:r>
              <a:rPr lang="zh-CN" altLang="en-US" sz="1400">
                <a:solidFill>
                  <a:srgbClr val="613620"/>
                </a:solidFill>
                <a:latin typeface="+mn-ea"/>
                <a:cs typeface="+mn-ea"/>
              </a:rPr>
              <a:t>灵鹿财税的目标是重新定义目前财税代理行业的格局，直接拓展纳税人和新设立企业，以和方案一相同的单价，引导纳税企业直接使用平台功能，</a:t>
            </a:r>
            <a:r>
              <a:rPr lang="en-US" altLang="zh-CN" sz="1400">
                <a:solidFill>
                  <a:srgbClr val="613620"/>
                </a:solidFill>
                <a:latin typeface="+mn-ea"/>
                <a:cs typeface="+mn-ea"/>
              </a:rPr>
              <a:t>80%</a:t>
            </a:r>
            <a:r>
              <a:rPr lang="zh-CN" altLang="en-US" sz="1400">
                <a:solidFill>
                  <a:srgbClr val="613620"/>
                </a:solidFill>
                <a:latin typeface="+mn-ea"/>
                <a:cs typeface="+mn-ea"/>
              </a:rPr>
              <a:t>的企业的可以在平台上通过自主操作的方式完成其</a:t>
            </a:r>
            <a:r>
              <a:rPr lang="en-US" altLang="zh-CN" sz="1400">
                <a:solidFill>
                  <a:srgbClr val="613620"/>
                </a:solidFill>
                <a:latin typeface="+mn-ea"/>
                <a:cs typeface="+mn-ea"/>
              </a:rPr>
              <a:t>90%</a:t>
            </a:r>
            <a:r>
              <a:rPr lang="zh-CN" altLang="en-US" sz="1400">
                <a:solidFill>
                  <a:srgbClr val="613620"/>
                </a:solidFill>
                <a:latin typeface="+mn-ea"/>
                <a:cs typeface="+mn-ea"/>
              </a:rPr>
              <a:t>的财税业务。剩余的高端业务，如果客户提出需求，平台可以承接并业务转包给专业财税公司或者税务师事务所。</a:t>
            </a:r>
            <a:endParaRPr lang="zh-CN" altLang="en-US" sz="1400">
              <a:solidFill>
                <a:srgbClr val="613620"/>
              </a:solidFill>
              <a:latin typeface="+mn-ea"/>
              <a:cs typeface="+mn-ea"/>
            </a:endParaRPr>
          </a:p>
          <a:p>
            <a:pPr lvl="0" algn="l">
              <a:lnSpc>
                <a:spcPct val="150000"/>
              </a:lnSpc>
              <a:defRPr/>
            </a:pPr>
            <a:r>
              <a:rPr lang="zh-CN" altLang="en-US" sz="1400">
                <a:solidFill>
                  <a:srgbClr val="613620"/>
                </a:solidFill>
                <a:latin typeface="+mn-ea"/>
                <a:cs typeface="+mn-ea"/>
              </a:rPr>
              <a:t>在这个运营方案下，灵鹿财税不仅是一个自动化工具的平台，由于掌握了客户资源，平台可以获得主导权，有潜力打造一个新型行业生态。</a:t>
            </a:r>
            <a:endParaRPr lang="en-US" altLang="zh-CN" sz="1400">
              <a:solidFill>
                <a:srgbClr val="613620"/>
              </a:solidFill>
              <a:latin typeface="+mn-ea"/>
              <a:cs typeface="+mn-ea"/>
            </a:endParaRPr>
          </a:p>
        </p:txBody>
      </p:sp>
      <p:sp>
        <p:nvSpPr>
          <p:cNvPr id="40" name="文本框 39"/>
          <p:cNvSpPr txBox="1"/>
          <p:nvPr/>
        </p:nvSpPr>
        <p:spPr>
          <a:xfrm>
            <a:off x="816000" y="2974963"/>
            <a:ext cx="894080" cy="306705"/>
          </a:xfrm>
          <a:prstGeom prst="rect">
            <a:avLst/>
          </a:prstGeom>
          <a:noFill/>
        </p:spPr>
        <p:txBody>
          <a:bodyPr wrap="none" rtlCol="0">
            <a:spAutoFit/>
          </a:bodyPr>
          <a:lstStyle/>
          <a:p>
            <a:pPr algn="ctr"/>
            <a:r>
              <a:rPr lang="zh-CN" sz="1400" b="1">
                <a:solidFill>
                  <a:srgbClr val="2E5660"/>
                </a:solidFill>
                <a:latin typeface="微软雅黑" panose="020B0503020204020204" charset="-122"/>
                <a:ea typeface="微软雅黑" panose="020B0503020204020204" charset="-122"/>
              </a:rPr>
              <a:t>方案思路</a:t>
            </a:r>
            <a:endParaRPr lang="zh-CN" sz="1400" b="1" smtClean="0">
              <a:solidFill>
                <a:srgbClr val="2E5660"/>
              </a:solidFill>
              <a:latin typeface="微软雅黑" panose="020B0503020204020204" charset="-122"/>
              <a:ea typeface="微软雅黑" panose="020B050302020402020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advTm="0">
        <p:split orient="vert"/>
      </p:transition>
    </mc:Choice>
    <mc:Fallback>
      <p:transition spd="slow" advTm="0">
        <p:split orient="vert"/>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395288" y="0"/>
            <a:ext cx="3549176"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4"/>
          <p:cNvSpPr txBox="1">
            <a:spLocks noChangeArrowheads="1"/>
          </p:cNvSpPr>
          <p:nvPr/>
        </p:nvSpPr>
        <p:spPr bwMode="auto">
          <a:xfrm>
            <a:off x="456248" y="2215854"/>
            <a:ext cx="208978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eaLnBrk="1" hangingPunct="1">
              <a:defRPr/>
            </a:pPr>
            <a:r>
              <a:rPr lang="en-US" altLang="zh-CN" sz="2800" b="1" smtClean="0">
                <a:solidFill>
                  <a:prstClr val="white"/>
                </a:solidFill>
                <a:latin typeface="+mn-ea"/>
                <a:ea typeface="+mn-ea"/>
              </a:rPr>
              <a:t>03.</a:t>
            </a:r>
            <a:r>
              <a:rPr lang="zh-CN" altLang="en-US" sz="2800" b="1" smtClean="0">
                <a:solidFill>
                  <a:prstClr val="white"/>
                </a:solidFill>
                <a:latin typeface="+mn-ea"/>
                <a:ea typeface="+mn-ea"/>
              </a:rPr>
              <a:t>融资计划</a:t>
            </a:r>
            <a:endParaRPr lang="en-US" altLang="zh-CN" sz="2800" b="1" smtClean="0">
              <a:solidFill>
                <a:prstClr val="white"/>
              </a:solidFill>
              <a:latin typeface="+mn-ea"/>
              <a:ea typeface="+mn-ea"/>
            </a:endParaRPr>
          </a:p>
        </p:txBody>
      </p:sp>
    </p:spTree>
  </p:cSld>
  <p:clrMapOvr>
    <a:masterClrMapping/>
  </p:clrMapOvr>
  <p:transition spd="slow" advTm="0">
    <p:split orient="vert"/>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0957" y="274636"/>
            <a:ext cx="1534625" cy="355983"/>
          </a:xfrm>
        </p:spPr>
        <p:txBody>
          <a:bodyPr/>
          <a:lstStyle/>
          <a:p>
            <a:r>
              <a:rPr lang="zh-CN"/>
              <a:t>资金用途</a:t>
            </a:r>
            <a:endParaRPr lang="zh-CN"/>
          </a:p>
        </p:txBody>
      </p:sp>
      <p:graphicFrame>
        <p:nvGraphicFramePr>
          <p:cNvPr id="3" name="图表 4"/>
          <p:cNvGraphicFramePr/>
          <p:nvPr/>
        </p:nvGraphicFramePr>
        <p:xfrm>
          <a:off x="2227692" y="1140604"/>
          <a:ext cx="4688615" cy="3126342"/>
        </p:xfrm>
        <a:graphic>
          <a:graphicData uri="http://schemas.openxmlformats.org/drawingml/2006/chart">
            <c:chart xmlns:c="http://schemas.openxmlformats.org/drawingml/2006/chart" xmlns:r="http://schemas.openxmlformats.org/officeDocument/2006/relationships" r:id="rId1"/>
          </a:graphicData>
        </a:graphic>
      </p:graphicFrame>
      <p:sp>
        <p:nvSpPr>
          <p:cNvPr id="4" name="椭圆 3"/>
          <p:cNvSpPr/>
          <p:nvPr/>
        </p:nvSpPr>
        <p:spPr>
          <a:xfrm>
            <a:off x="2993708" y="1144833"/>
            <a:ext cx="3121409" cy="3121409"/>
          </a:xfrm>
          <a:prstGeom prst="ellipse">
            <a:avLst/>
          </a:prstGeom>
          <a:noFill/>
          <a:ln>
            <a:solidFill>
              <a:srgbClr val="C5172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3447723" y="1606100"/>
            <a:ext cx="2193942" cy="2193942"/>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33" name="矩形 32"/>
          <p:cNvSpPr/>
          <p:nvPr/>
        </p:nvSpPr>
        <p:spPr>
          <a:xfrm>
            <a:off x="450919" y="1487427"/>
            <a:ext cx="2105356" cy="2168525"/>
          </a:xfrm>
          <a:prstGeom prst="rect">
            <a:avLst/>
          </a:prstGeom>
        </p:spPr>
        <p:txBody>
          <a:bodyPr wrap="square">
            <a:spAutoFit/>
          </a:bodyPr>
          <a:lstStyle/>
          <a:p>
            <a:pPr lvl="0">
              <a:lnSpc>
                <a:spcPct val="150000"/>
              </a:lnSpc>
              <a:defRPr/>
            </a:pPr>
            <a:r>
              <a:rPr lang="zh-CN" sz="1800">
                <a:solidFill>
                  <a:srgbClr val="613620"/>
                </a:solidFill>
                <a:cs typeface="Arial" panose="020B0604020202020204" pitchFamily="34" charset="0"/>
              </a:rPr>
              <a:t>办公场所租赁费用</a:t>
            </a:r>
            <a:endParaRPr lang="zh-CN" sz="1800">
              <a:solidFill>
                <a:srgbClr val="613620"/>
              </a:solidFill>
              <a:cs typeface="Arial" panose="020B0604020202020204" pitchFamily="34" charset="0"/>
            </a:endParaRPr>
          </a:p>
          <a:p>
            <a:pPr lvl="0">
              <a:lnSpc>
                <a:spcPct val="150000"/>
              </a:lnSpc>
              <a:defRPr/>
            </a:pPr>
            <a:r>
              <a:rPr lang="zh-CN" sz="1800">
                <a:solidFill>
                  <a:srgbClr val="613620"/>
                </a:solidFill>
                <a:cs typeface="Arial" panose="020B0604020202020204" pitchFamily="34" charset="0"/>
              </a:rPr>
              <a:t>办公设备和电脑</a:t>
            </a:r>
            <a:endParaRPr lang="zh-CN" sz="1800">
              <a:solidFill>
                <a:srgbClr val="613620"/>
              </a:solidFill>
              <a:cs typeface="Arial" panose="020B0604020202020204" pitchFamily="34" charset="0"/>
            </a:endParaRPr>
          </a:p>
          <a:p>
            <a:pPr lvl="0">
              <a:lnSpc>
                <a:spcPct val="150000"/>
              </a:lnSpc>
              <a:defRPr/>
            </a:pPr>
            <a:r>
              <a:rPr lang="zh-CN" sz="1800">
                <a:solidFill>
                  <a:srgbClr val="613620"/>
                </a:solidFill>
              </a:rPr>
              <a:t>云服务器租赁</a:t>
            </a:r>
            <a:endParaRPr lang="zh-CN" sz="1800">
              <a:solidFill>
                <a:srgbClr val="613620"/>
              </a:solidFill>
            </a:endParaRPr>
          </a:p>
          <a:p>
            <a:pPr lvl="0">
              <a:lnSpc>
                <a:spcPct val="150000"/>
              </a:lnSpc>
              <a:defRPr/>
            </a:pPr>
            <a:endParaRPr lang="zh-CN" sz="1800">
              <a:solidFill>
                <a:srgbClr val="613620"/>
              </a:solidFill>
            </a:endParaRPr>
          </a:p>
          <a:p>
            <a:pPr lvl="0">
              <a:lnSpc>
                <a:spcPct val="150000"/>
              </a:lnSpc>
              <a:defRPr/>
            </a:pPr>
            <a:endParaRPr lang="zh-CN" sz="1800">
              <a:solidFill>
                <a:srgbClr val="613620"/>
              </a:solidFill>
            </a:endParaRPr>
          </a:p>
        </p:txBody>
      </p:sp>
      <p:sp>
        <p:nvSpPr>
          <p:cNvPr id="6" name="文本框 5"/>
          <p:cNvSpPr txBox="1"/>
          <p:nvPr/>
        </p:nvSpPr>
        <p:spPr>
          <a:xfrm>
            <a:off x="3731260" y="2517140"/>
            <a:ext cx="1630045" cy="706755"/>
          </a:xfrm>
          <a:prstGeom prst="rect">
            <a:avLst/>
          </a:prstGeom>
          <a:noFill/>
        </p:spPr>
        <p:txBody>
          <a:bodyPr wrap="none" rtlCol="0" anchor="t">
            <a:spAutoFit/>
          </a:bodyPr>
          <a:p>
            <a:r>
              <a:rPr lang="en-US" altLang="zh-CN" sz="4000" b="1">
                <a:solidFill>
                  <a:schemeClr val="accent1"/>
                </a:solidFill>
                <a:latin typeface="微软雅黑" panose="020B0503020204020204" charset="-122"/>
                <a:ea typeface="Microsoft YaHei UI" panose="020B0503020204020204" charset="-122"/>
                <a:sym typeface="+mn-ea"/>
              </a:rPr>
              <a:t>200</a:t>
            </a:r>
            <a:r>
              <a:rPr lang="zh-CN" altLang="en-US" sz="4000" b="1">
                <a:solidFill>
                  <a:schemeClr val="accent1"/>
                </a:solidFill>
                <a:latin typeface="微软雅黑" panose="020B0503020204020204" charset="-122"/>
                <a:ea typeface="Microsoft YaHei UI" panose="020B0503020204020204" charset="-122"/>
                <a:sym typeface="+mn-ea"/>
              </a:rPr>
              <a:t>万</a:t>
            </a:r>
            <a:endParaRPr lang="zh-CN" altLang="en-US" sz="4000" b="1">
              <a:solidFill>
                <a:schemeClr val="accent1"/>
              </a:solidFill>
              <a:latin typeface="微软雅黑" panose="020B0503020204020204" charset="-122"/>
              <a:ea typeface="Microsoft YaHei UI" panose="020B0503020204020204" charset="-122"/>
              <a:sym typeface="+mn-ea"/>
            </a:endParaRPr>
          </a:p>
        </p:txBody>
      </p:sp>
      <p:sp>
        <p:nvSpPr>
          <p:cNvPr id="7" name="文本框 6"/>
          <p:cNvSpPr txBox="1"/>
          <p:nvPr/>
        </p:nvSpPr>
        <p:spPr>
          <a:xfrm>
            <a:off x="3752215" y="2115185"/>
            <a:ext cx="1605280" cy="521970"/>
          </a:xfrm>
          <a:prstGeom prst="rect">
            <a:avLst/>
          </a:prstGeom>
          <a:noFill/>
        </p:spPr>
        <p:txBody>
          <a:bodyPr wrap="none" rtlCol="0" anchor="t">
            <a:spAutoFit/>
          </a:bodyPr>
          <a:p>
            <a:r>
              <a:rPr lang="zh-CN" sz="2800" b="1">
                <a:solidFill>
                  <a:schemeClr val="accent1"/>
                </a:solidFill>
                <a:latin typeface="微软雅黑" panose="020B0503020204020204" charset="-122"/>
                <a:ea typeface="Microsoft YaHei UI" panose="020B0503020204020204" charset="-122"/>
                <a:sym typeface="+mn-ea"/>
              </a:rPr>
              <a:t>融资总额</a:t>
            </a:r>
            <a:endParaRPr lang="zh-CN" sz="2800" b="1">
              <a:solidFill>
                <a:schemeClr val="accent1"/>
              </a:solidFill>
              <a:latin typeface="微软雅黑" panose="020B0503020204020204" charset="-122"/>
              <a:ea typeface="Microsoft YaHei UI" panose="020B0503020204020204" charset="-122"/>
              <a:sym typeface="+mn-ea"/>
            </a:endParaRPr>
          </a:p>
        </p:txBody>
      </p:sp>
      <p:sp>
        <p:nvSpPr>
          <p:cNvPr id="10" name="文本框 9"/>
          <p:cNvSpPr txBox="1"/>
          <p:nvPr/>
        </p:nvSpPr>
        <p:spPr>
          <a:xfrm>
            <a:off x="6398895" y="1487170"/>
            <a:ext cx="2540000" cy="922020"/>
          </a:xfrm>
          <a:prstGeom prst="rect">
            <a:avLst/>
          </a:prstGeom>
          <a:noFill/>
        </p:spPr>
        <p:txBody>
          <a:bodyPr wrap="square" rtlCol="0" anchor="t">
            <a:spAutoFit/>
          </a:bodyPr>
          <a:p>
            <a:pPr lvl="0">
              <a:lnSpc>
                <a:spcPct val="150000"/>
              </a:lnSpc>
              <a:defRPr/>
            </a:pPr>
            <a:r>
              <a:rPr lang="zh-CN" sz="1800">
                <a:solidFill>
                  <a:srgbClr val="613620"/>
                </a:solidFill>
                <a:sym typeface="+mn-ea"/>
              </a:rPr>
              <a:t>研发人员工资</a:t>
            </a:r>
            <a:endParaRPr lang="zh-CN" sz="1800">
              <a:solidFill>
                <a:srgbClr val="613620"/>
              </a:solidFill>
            </a:endParaRPr>
          </a:p>
          <a:p>
            <a:pPr lvl="0">
              <a:lnSpc>
                <a:spcPct val="150000"/>
              </a:lnSpc>
              <a:defRPr/>
            </a:pPr>
            <a:r>
              <a:rPr lang="zh-CN" sz="1800">
                <a:solidFill>
                  <a:srgbClr val="613620"/>
                </a:solidFill>
                <a:sym typeface="+mn-ea"/>
              </a:rPr>
              <a:t>市场人员工资</a:t>
            </a:r>
            <a:endParaRPr lang="zh-CN" altLang="en-US" sz="1800">
              <a:solidFill>
                <a:srgbClr val="613620"/>
              </a:solidFill>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50" advTm="0">
        <p:split orient="vert"/>
      </p:transition>
    </mc:Choice>
    <mc:Fallback>
      <p:transition spd="slow" advTm="0">
        <p:split orient="vert"/>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6" name="椭圆 125"/>
          <p:cNvSpPr/>
          <p:nvPr/>
        </p:nvSpPr>
        <p:spPr>
          <a:xfrm>
            <a:off x="8079205" y="2990901"/>
            <a:ext cx="755776" cy="755776"/>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125" name="椭圆 124"/>
          <p:cNvSpPr/>
          <p:nvPr/>
        </p:nvSpPr>
        <p:spPr>
          <a:xfrm>
            <a:off x="190452" y="3013787"/>
            <a:ext cx="755776" cy="755776"/>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2" name="标题 1"/>
          <p:cNvSpPr>
            <a:spLocks noGrp="1"/>
          </p:cNvSpPr>
          <p:nvPr>
            <p:ph type="title"/>
          </p:nvPr>
        </p:nvSpPr>
        <p:spPr/>
        <p:txBody>
          <a:bodyPr/>
          <a:lstStyle/>
          <a:p>
            <a:r>
              <a:rPr lang="en-US" altLang="zh-CN" smtClean="0"/>
              <a:t>3.2 </a:t>
            </a:r>
            <a:r>
              <a:rPr lang="zh-CN" altLang="en-US" smtClean="0"/>
              <a:t>未来规划</a:t>
            </a:r>
            <a:endParaRPr lang="zh-CN" altLang="en-US"/>
          </a:p>
        </p:txBody>
      </p:sp>
      <p:cxnSp>
        <p:nvCxnSpPr>
          <p:cNvPr id="41" name="Straight Connector 7"/>
          <p:cNvCxnSpPr/>
          <p:nvPr/>
        </p:nvCxnSpPr>
        <p:spPr>
          <a:xfrm>
            <a:off x="900943" y="3421200"/>
            <a:ext cx="7161454" cy="0"/>
          </a:xfrm>
          <a:prstGeom prst="line">
            <a:avLst/>
          </a:prstGeom>
          <a:noFill/>
          <a:ln w="12700" cap="flat" cmpd="sng" algn="ctr">
            <a:solidFill>
              <a:sysClr val="window" lastClr="FFFFFF">
                <a:lumMod val="75000"/>
              </a:sysClr>
            </a:solidFill>
            <a:prstDash val="sysDash"/>
            <a:round/>
          </a:ln>
          <a:effectLst/>
        </p:spPr>
      </p:cxnSp>
      <p:sp>
        <p:nvSpPr>
          <p:cNvPr id="43" name="Rectangle 42"/>
          <p:cNvSpPr/>
          <p:nvPr/>
        </p:nvSpPr>
        <p:spPr>
          <a:xfrm>
            <a:off x="8338033" y="3277769"/>
            <a:ext cx="238120" cy="238120"/>
          </a:xfrm>
          <a:prstGeom prst="rect">
            <a:avLst/>
          </a:prstGeom>
          <a:solidFill>
            <a:srgbClr val="C51729"/>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5" name="Oval 12"/>
          <p:cNvSpPr/>
          <p:nvPr/>
        </p:nvSpPr>
        <p:spPr>
          <a:xfrm>
            <a:off x="2059729" y="3317097"/>
            <a:ext cx="208206" cy="208206"/>
          </a:xfrm>
          <a:prstGeom prst="ellipse">
            <a:avLst/>
          </a:prstGeom>
          <a:solidFill>
            <a:sysClr val="window" lastClr="FFFFFF">
              <a:lumMod val="7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cxnSp>
        <p:nvCxnSpPr>
          <p:cNvPr id="46" name="Straight Connector 26"/>
          <p:cNvCxnSpPr>
            <a:endCxn id="94" idx="4"/>
          </p:cNvCxnSpPr>
          <p:nvPr/>
        </p:nvCxnSpPr>
        <p:spPr>
          <a:xfrm>
            <a:off x="2162810" y="2049780"/>
            <a:ext cx="635" cy="1475740"/>
          </a:xfrm>
          <a:prstGeom prst="line">
            <a:avLst/>
          </a:prstGeom>
          <a:noFill/>
          <a:ln w="6350" cap="flat" cmpd="sng" algn="ctr">
            <a:solidFill>
              <a:sysClr val="window" lastClr="FFFFFF">
                <a:lumMod val="75000"/>
              </a:sysClr>
            </a:solidFill>
            <a:prstDash val="solid"/>
            <a:miter lim="800000"/>
          </a:ln>
          <a:effectLst/>
        </p:spPr>
      </p:cxnSp>
      <p:sp>
        <p:nvSpPr>
          <p:cNvPr id="47" name="Teardrop 25"/>
          <p:cNvSpPr/>
          <p:nvPr/>
        </p:nvSpPr>
        <p:spPr>
          <a:xfrm rot="8100000">
            <a:off x="1954357" y="1401579"/>
            <a:ext cx="418280" cy="418280"/>
          </a:xfrm>
          <a:prstGeom prst="teardrop">
            <a:avLst>
              <a:gd name="adj" fmla="val 131619"/>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48" name="Oval 16"/>
          <p:cNvSpPr/>
          <p:nvPr/>
        </p:nvSpPr>
        <p:spPr>
          <a:xfrm>
            <a:off x="5131563" y="3317097"/>
            <a:ext cx="208206" cy="208206"/>
          </a:xfrm>
          <a:prstGeom prst="ellipse">
            <a:avLst/>
          </a:prstGeom>
          <a:solidFill>
            <a:sysClr val="window" lastClr="FFFFFF">
              <a:lumMod val="7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cxnSp>
        <p:nvCxnSpPr>
          <p:cNvPr id="49" name="Straight Connector 38"/>
          <p:cNvCxnSpPr>
            <a:endCxn id="103" idx="0"/>
          </p:cNvCxnSpPr>
          <p:nvPr/>
        </p:nvCxnSpPr>
        <p:spPr>
          <a:xfrm flipH="1">
            <a:off x="5227955" y="2049780"/>
            <a:ext cx="6985" cy="1239520"/>
          </a:xfrm>
          <a:prstGeom prst="line">
            <a:avLst/>
          </a:prstGeom>
          <a:noFill/>
          <a:ln w="6350" cap="flat" cmpd="sng" algn="ctr">
            <a:solidFill>
              <a:sysClr val="window" lastClr="FFFFFF">
                <a:lumMod val="75000"/>
              </a:sysClr>
            </a:solidFill>
            <a:prstDash val="solid"/>
            <a:miter lim="800000"/>
          </a:ln>
          <a:effectLst/>
        </p:spPr>
      </p:cxnSp>
      <p:sp>
        <p:nvSpPr>
          <p:cNvPr id="50" name="Teardrop 37"/>
          <p:cNvSpPr/>
          <p:nvPr/>
        </p:nvSpPr>
        <p:spPr>
          <a:xfrm rot="8100000">
            <a:off x="5026191" y="1401579"/>
            <a:ext cx="418280" cy="418280"/>
          </a:xfrm>
          <a:prstGeom prst="teardrop">
            <a:avLst>
              <a:gd name="adj" fmla="val 131619"/>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1" name="Oval 14"/>
          <p:cNvSpPr/>
          <p:nvPr/>
        </p:nvSpPr>
        <p:spPr>
          <a:xfrm>
            <a:off x="3559927" y="3317097"/>
            <a:ext cx="208206" cy="208206"/>
          </a:xfrm>
          <a:prstGeom prst="ellipse">
            <a:avLst/>
          </a:prstGeom>
          <a:solidFill>
            <a:sysClr val="window" lastClr="FFFFFF">
              <a:lumMod val="7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cxnSp>
        <p:nvCxnSpPr>
          <p:cNvPr id="52" name="Straight Connector 34"/>
          <p:cNvCxnSpPr>
            <a:endCxn id="95" idx="4"/>
          </p:cNvCxnSpPr>
          <p:nvPr/>
        </p:nvCxnSpPr>
        <p:spPr>
          <a:xfrm>
            <a:off x="3664585" y="2884805"/>
            <a:ext cx="635" cy="660400"/>
          </a:xfrm>
          <a:prstGeom prst="line">
            <a:avLst/>
          </a:prstGeom>
          <a:noFill/>
          <a:ln w="6350" cap="flat" cmpd="sng" algn="ctr">
            <a:solidFill>
              <a:sysClr val="window" lastClr="FFFFFF">
                <a:lumMod val="75000"/>
              </a:sysClr>
            </a:solidFill>
            <a:prstDash val="solid"/>
            <a:miter lim="800000"/>
          </a:ln>
          <a:effectLst/>
        </p:spPr>
      </p:cxnSp>
      <p:sp>
        <p:nvSpPr>
          <p:cNvPr id="53" name="Teardrop 33"/>
          <p:cNvSpPr/>
          <p:nvPr/>
        </p:nvSpPr>
        <p:spPr>
          <a:xfrm rot="8100000">
            <a:off x="3455254" y="2208032"/>
            <a:ext cx="418280" cy="418280"/>
          </a:xfrm>
          <a:prstGeom prst="teardrop">
            <a:avLst>
              <a:gd name="adj" fmla="val 131619"/>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4" name="Oval 18"/>
          <p:cNvSpPr/>
          <p:nvPr/>
        </p:nvSpPr>
        <p:spPr>
          <a:xfrm>
            <a:off x="6703199" y="3317097"/>
            <a:ext cx="208206" cy="208206"/>
          </a:xfrm>
          <a:prstGeom prst="ellipse">
            <a:avLst/>
          </a:prstGeom>
          <a:solidFill>
            <a:sysClr val="window" lastClr="FFFFFF">
              <a:lumMod val="75000"/>
            </a:sys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cxnSp>
        <p:nvCxnSpPr>
          <p:cNvPr id="55" name="Straight Connector 24"/>
          <p:cNvCxnSpPr>
            <a:endCxn id="124" idx="4"/>
          </p:cNvCxnSpPr>
          <p:nvPr/>
        </p:nvCxnSpPr>
        <p:spPr>
          <a:xfrm flipH="1">
            <a:off x="6797675" y="2884805"/>
            <a:ext cx="10160" cy="652145"/>
          </a:xfrm>
          <a:prstGeom prst="line">
            <a:avLst/>
          </a:prstGeom>
          <a:noFill/>
          <a:ln w="6350" cap="flat" cmpd="sng" algn="ctr">
            <a:solidFill>
              <a:sysClr val="window" lastClr="FFFFFF">
                <a:lumMod val="75000"/>
              </a:sysClr>
            </a:solidFill>
            <a:prstDash val="solid"/>
            <a:miter lim="800000"/>
          </a:ln>
          <a:effectLst/>
        </p:spPr>
      </p:cxnSp>
      <p:sp>
        <p:nvSpPr>
          <p:cNvPr id="56" name="Teardrop 21"/>
          <p:cNvSpPr/>
          <p:nvPr/>
        </p:nvSpPr>
        <p:spPr>
          <a:xfrm rot="8100000">
            <a:off x="6598526" y="2208032"/>
            <a:ext cx="418280" cy="418280"/>
          </a:xfrm>
          <a:prstGeom prst="teardrop">
            <a:avLst>
              <a:gd name="adj" fmla="val 131619"/>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dirty="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57" name="矩形 56"/>
          <p:cNvSpPr/>
          <p:nvPr/>
        </p:nvSpPr>
        <p:spPr>
          <a:xfrm>
            <a:off x="1075690" y="3631565"/>
            <a:ext cx="1846580" cy="922020"/>
          </a:xfrm>
          <a:prstGeom prst="rect">
            <a:avLst/>
          </a:prstGeom>
        </p:spPr>
        <p:txBody>
          <a:bodyPr wrap="square">
            <a:spAutoFit/>
          </a:bodyPr>
          <a:lstStyle/>
          <a:p>
            <a:pPr algn="ctr" fontAlgn="base">
              <a:lnSpc>
                <a:spcPct val="150000"/>
              </a:lnSpc>
              <a:spcBef>
                <a:spcPct val="0"/>
              </a:spcBef>
              <a:spcAft>
                <a:spcPct val="0"/>
              </a:spcAft>
              <a:defRPr/>
            </a:pPr>
            <a:r>
              <a:rPr lang="zh-CN" altLang="en-US" sz="1200">
                <a:solidFill>
                  <a:srgbClr val="613620"/>
                </a:solidFill>
                <a:latin typeface="微软雅黑 Light" panose="020B0502040204020203" charset="-122"/>
              </a:rPr>
              <a:t>年初整个研发团队需要抽离出来，进入新公司重组团队。</a:t>
            </a:r>
            <a:endParaRPr lang="zh-CN" altLang="en-US" sz="1200">
              <a:solidFill>
                <a:srgbClr val="613620"/>
              </a:solidFill>
              <a:latin typeface="微软雅黑 Light" panose="020B0502040204020203" charset="-122"/>
            </a:endParaRPr>
          </a:p>
        </p:txBody>
      </p:sp>
      <p:sp>
        <p:nvSpPr>
          <p:cNvPr id="58" name="矩形 57"/>
          <p:cNvSpPr/>
          <p:nvPr/>
        </p:nvSpPr>
        <p:spPr>
          <a:xfrm>
            <a:off x="2853690" y="3660140"/>
            <a:ext cx="1646555" cy="1198880"/>
          </a:xfrm>
          <a:prstGeom prst="rect">
            <a:avLst/>
          </a:prstGeom>
        </p:spPr>
        <p:txBody>
          <a:bodyPr wrap="square">
            <a:spAutoFit/>
          </a:bodyPr>
          <a:lstStyle/>
          <a:p>
            <a:pPr algn="ctr" fontAlgn="base">
              <a:lnSpc>
                <a:spcPct val="150000"/>
              </a:lnSpc>
              <a:spcBef>
                <a:spcPct val="0"/>
              </a:spcBef>
              <a:spcAft>
                <a:spcPct val="0"/>
              </a:spcAft>
              <a:defRPr/>
            </a:pPr>
            <a:r>
              <a:rPr lang="zh-CN" altLang="en-US" sz="1200">
                <a:solidFill>
                  <a:srgbClr val="613620"/>
                </a:solidFill>
                <a:latin typeface="微软雅黑 Light" panose="020B0502040204020203" charset="-122"/>
              </a:rPr>
              <a:t>人员规模需要增加到</a:t>
            </a:r>
            <a:r>
              <a:rPr lang="en-US" altLang="zh-CN" sz="1200">
                <a:solidFill>
                  <a:srgbClr val="613620"/>
                </a:solidFill>
                <a:latin typeface="微软雅黑 Light" panose="020B0502040204020203" charset="-122"/>
              </a:rPr>
              <a:t>8~10</a:t>
            </a:r>
            <a:r>
              <a:rPr lang="zh-CN" altLang="en-US" sz="1200">
                <a:solidFill>
                  <a:srgbClr val="613620"/>
                </a:solidFill>
                <a:latin typeface="微软雅黑 Light" panose="020B0502040204020203" charset="-122"/>
              </a:rPr>
              <a:t>人，按照新的产品规格进行开发。</a:t>
            </a:r>
            <a:endParaRPr lang="zh-CN" altLang="en-US" sz="1200">
              <a:solidFill>
                <a:srgbClr val="613620"/>
              </a:solidFill>
              <a:latin typeface="微软雅黑 Light" panose="020B0502040204020203" charset="-122"/>
            </a:endParaRPr>
          </a:p>
          <a:p>
            <a:pPr algn="ctr" fontAlgn="base">
              <a:lnSpc>
                <a:spcPct val="150000"/>
              </a:lnSpc>
              <a:spcBef>
                <a:spcPct val="0"/>
              </a:spcBef>
              <a:spcAft>
                <a:spcPct val="0"/>
              </a:spcAft>
              <a:defRPr/>
            </a:pPr>
            <a:r>
              <a:rPr lang="zh-CN" altLang="en-US" sz="1200">
                <a:solidFill>
                  <a:srgbClr val="613620"/>
                </a:solidFill>
                <a:latin typeface="微软雅黑 Light" panose="020B0502040204020203" charset="-122"/>
              </a:rPr>
              <a:t>开始市场推广行动。</a:t>
            </a:r>
            <a:endParaRPr lang="zh-CN" altLang="en-US" sz="1200">
              <a:solidFill>
                <a:srgbClr val="613620"/>
              </a:solidFill>
              <a:latin typeface="微软雅黑 Light" panose="020B0502040204020203" charset="-122"/>
            </a:endParaRPr>
          </a:p>
        </p:txBody>
      </p:sp>
      <p:sp>
        <p:nvSpPr>
          <p:cNvPr id="60" name="矩形 59"/>
          <p:cNvSpPr/>
          <p:nvPr/>
        </p:nvSpPr>
        <p:spPr>
          <a:xfrm>
            <a:off x="6027743" y="3661791"/>
            <a:ext cx="1527597" cy="1198880"/>
          </a:xfrm>
          <a:prstGeom prst="rect">
            <a:avLst/>
          </a:prstGeom>
        </p:spPr>
        <p:txBody>
          <a:bodyPr wrap="square">
            <a:spAutoFit/>
          </a:bodyPr>
          <a:lstStyle/>
          <a:p>
            <a:pPr algn="ctr" fontAlgn="base">
              <a:lnSpc>
                <a:spcPct val="150000"/>
              </a:lnSpc>
              <a:spcBef>
                <a:spcPct val="0"/>
              </a:spcBef>
              <a:spcAft>
                <a:spcPct val="0"/>
              </a:spcAft>
              <a:defRPr/>
            </a:pPr>
            <a:r>
              <a:rPr lang="zh-CN" altLang="en-US" sz="1200">
                <a:solidFill>
                  <a:srgbClr val="613620"/>
                </a:solidFill>
                <a:latin typeface="微软雅黑 Light" panose="020B0502040204020203" charset="-122"/>
              </a:rPr>
              <a:t>达到</a:t>
            </a:r>
            <a:r>
              <a:rPr lang="en-US" altLang="zh-CN" sz="1200">
                <a:solidFill>
                  <a:srgbClr val="613620"/>
                </a:solidFill>
                <a:latin typeface="微软雅黑 Light" panose="020B0502040204020203" charset="-122"/>
              </a:rPr>
              <a:t>10000+</a:t>
            </a:r>
            <a:r>
              <a:rPr lang="zh-CN" altLang="en-US" sz="1200">
                <a:solidFill>
                  <a:srgbClr val="613620"/>
                </a:solidFill>
                <a:latin typeface="微软雅黑 Light" panose="020B0502040204020203" charset="-122"/>
              </a:rPr>
              <a:t>户企业数据在平台上运行。</a:t>
            </a:r>
            <a:endParaRPr lang="zh-CN" altLang="en-US" sz="1200">
              <a:solidFill>
                <a:srgbClr val="613620"/>
              </a:solidFill>
              <a:latin typeface="微软雅黑 Light" panose="020B0502040204020203" charset="-122"/>
            </a:endParaRPr>
          </a:p>
          <a:p>
            <a:pPr algn="ctr" fontAlgn="base">
              <a:lnSpc>
                <a:spcPct val="150000"/>
              </a:lnSpc>
              <a:spcBef>
                <a:spcPct val="0"/>
              </a:spcBef>
              <a:spcAft>
                <a:spcPct val="0"/>
              </a:spcAft>
              <a:defRPr/>
            </a:pPr>
            <a:r>
              <a:rPr lang="zh-CN" altLang="en-US" sz="1200">
                <a:solidFill>
                  <a:srgbClr val="613620"/>
                </a:solidFill>
                <a:latin typeface="微软雅黑 Light" panose="020B0502040204020203" charset="-122"/>
              </a:rPr>
              <a:t>扎根安徽市场继续做用户量</a:t>
            </a:r>
            <a:endParaRPr lang="zh-CN" altLang="en-US" sz="1200">
              <a:solidFill>
                <a:srgbClr val="613620"/>
              </a:solidFill>
              <a:latin typeface="微软雅黑 Light" panose="020B0502040204020203" charset="-122"/>
            </a:endParaRPr>
          </a:p>
        </p:txBody>
      </p:sp>
      <p:sp>
        <p:nvSpPr>
          <p:cNvPr id="61" name="文本框 5"/>
          <p:cNvSpPr txBox="1">
            <a:spLocks noChangeArrowheads="1"/>
          </p:cNvSpPr>
          <p:nvPr/>
        </p:nvSpPr>
        <p:spPr bwMode="auto">
          <a:xfrm>
            <a:off x="1762085" y="925207"/>
            <a:ext cx="7924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algn="ctr" fontAlgn="base">
              <a:spcBef>
                <a:spcPct val="0"/>
              </a:spcBef>
              <a:spcAft>
                <a:spcPct val="0"/>
              </a:spcAft>
              <a:defRPr/>
            </a:pPr>
            <a:r>
              <a:rPr lang="zh-CN" altLang="en-US" sz="1200" b="1" smtClean="0">
                <a:solidFill>
                  <a:schemeClr val="accent1"/>
                </a:solidFill>
                <a:latin typeface="+mj-ea"/>
                <a:ea typeface="+mj-ea"/>
              </a:rPr>
              <a:t>前期工作</a:t>
            </a:r>
            <a:endParaRPr lang="zh-CN" altLang="en-US" sz="1200" b="1" smtClean="0">
              <a:solidFill>
                <a:schemeClr val="accent1"/>
              </a:solidFill>
              <a:latin typeface="+mj-ea"/>
              <a:ea typeface="+mj-ea"/>
            </a:endParaRPr>
          </a:p>
          <a:p>
            <a:pPr algn="ctr" fontAlgn="base">
              <a:spcBef>
                <a:spcPct val="0"/>
              </a:spcBef>
              <a:spcAft>
                <a:spcPct val="0"/>
              </a:spcAft>
              <a:defRPr/>
            </a:pPr>
            <a:r>
              <a:rPr lang="en-US" altLang="zh-CN" sz="1200" b="1">
                <a:solidFill>
                  <a:schemeClr val="accent1"/>
                </a:solidFill>
                <a:latin typeface="+mj-ea"/>
                <a:ea typeface="+mj-ea"/>
              </a:rPr>
              <a:t>2</a:t>
            </a:r>
            <a:r>
              <a:rPr lang="zh-CN" altLang="en-US" sz="1200" b="1">
                <a:solidFill>
                  <a:schemeClr val="accent1"/>
                </a:solidFill>
                <a:latin typeface="+mj-ea"/>
                <a:ea typeface="+mj-ea"/>
              </a:rPr>
              <a:t>月份</a:t>
            </a:r>
            <a:endParaRPr lang="zh-CN" altLang="en-US" sz="1200" b="1">
              <a:solidFill>
                <a:schemeClr val="accent1"/>
              </a:solidFill>
              <a:latin typeface="+mj-ea"/>
              <a:ea typeface="+mj-ea"/>
            </a:endParaRPr>
          </a:p>
        </p:txBody>
      </p:sp>
      <p:sp>
        <p:nvSpPr>
          <p:cNvPr id="62" name="文本框 5"/>
          <p:cNvSpPr txBox="1">
            <a:spLocks noChangeArrowheads="1"/>
          </p:cNvSpPr>
          <p:nvPr/>
        </p:nvSpPr>
        <p:spPr bwMode="auto">
          <a:xfrm>
            <a:off x="3292670" y="1735250"/>
            <a:ext cx="7924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algn="ctr" fontAlgn="base">
              <a:spcBef>
                <a:spcPct val="0"/>
              </a:spcBef>
              <a:spcAft>
                <a:spcPct val="0"/>
              </a:spcAft>
              <a:defRPr/>
            </a:pPr>
            <a:r>
              <a:rPr lang="zh-CN" altLang="en-US" sz="1200" b="1" smtClean="0">
                <a:solidFill>
                  <a:schemeClr val="accent2"/>
                </a:solidFill>
                <a:latin typeface="+mj-ea"/>
                <a:ea typeface="+mj-ea"/>
              </a:rPr>
              <a:t>中期发展</a:t>
            </a:r>
            <a:endParaRPr lang="zh-CN" altLang="en-US" sz="1200" b="1" smtClean="0">
              <a:solidFill>
                <a:schemeClr val="accent2"/>
              </a:solidFill>
              <a:latin typeface="+mj-ea"/>
              <a:ea typeface="+mj-ea"/>
            </a:endParaRPr>
          </a:p>
          <a:p>
            <a:pPr algn="ctr" fontAlgn="base">
              <a:spcBef>
                <a:spcPct val="0"/>
              </a:spcBef>
              <a:spcAft>
                <a:spcPct val="0"/>
              </a:spcAft>
              <a:defRPr/>
            </a:pPr>
            <a:r>
              <a:rPr lang="en-US" altLang="zh-CN" sz="1200" b="1">
                <a:solidFill>
                  <a:schemeClr val="accent2"/>
                </a:solidFill>
                <a:latin typeface="+mj-ea"/>
                <a:ea typeface="+mj-ea"/>
              </a:rPr>
              <a:t>7</a:t>
            </a:r>
            <a:r>
              <a:rPr lang="zh-CN" altLang="en-US" sz="1200" b="1">
                <a:solidFill>
                  <a:schemeClr val="accent2"/>
                </a:solidFill>
                <a:latin typeface="+mj-ea"/>
                <a:ea typeface="+mj-ea"/>
              </a:rPr>
              <a:t>月份</a:t>
            </a:r>
            <a:endParaRPr lang="zh-CN" altLang="en-US" sz="1200" b="1">
              <a:solidFill>
                <a:schemeClr val="accent2"/>
              </a:solidFill>
              <a:latin typeface="+mj-ea"/>
              <a:ea typeface="+mj-ea"/>
            </a:endParaRPr>
          </a:p>
        </p:txBody>
      </p:sp>
      <p:sp>
        <p:nvSpPr>
          <p:cNvPr id="63" name="文本框 5"/>
          <p:cNvSpPr txBox="1">
            <a:spLocks noChangeArrowheads="1"/>
          </p:cNvSpPr>
          <p:nvPr/>
        </p:nvSpPr>
        <p:spPr bwMode="auto">
          <a:xfrm>
            <a:off x="4838583" y="942788"/>
            <a:ext cx="79248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algn="ctr" fontAlgn="base">
              <a:spcBef>
                <a:spcPct val="0"/>
              </a:spcBef>
              <a:spcAft>
                <a:spcPct val="0"/>
              </a:spcAft>
              <a:defRPr/>
            </a:pPr>
            <a:r>
              <a:rPr lang="zh-CN" altLang="en-US" sz="1200" b="1" smtClean="0">
                <a:solidFill>
                  <a:schemeClr val="accent3"/>
                </a:solidFill>
                <a:latin typeface="+mj-ea"/>
                <a:ea typeface="+mj-ea"/>
              </a:rPr>
              <a:t>后期开展</a:t>
            </a:r>
            <a:endParaRPr lang="zh-CN" altLang="en-US" sz="1200" b="1" smtClean="0">
              <a:solidFill>
                <a:schemeClr val="accent3"/>
              </a:solidFill>
              <a:latin typeface="+mj-ea"/>
              <a:ea typeface="+mj-ea"/>
            </a:endParaRPr>
          </a:p>
          <a:p>
            <a:pPr algn="ctr" fontAlgn="base">
              <a:spcBef>
                <a:spcPct val="0"/>
              </a:spcBef>
              <a:spcAft>
                <a:spcPct val="0"/>
              </a:spcAft>
              <a:defRPr/>
            </a:pPr>
            <a:r>
              <a:rPr lang="en-US" altLang="zh-CN" sz="1200" b="1">
                <a:solidFill>
                  <a:schemeClr val="accent3"/>
                </a:solidFill>
                <a:latin typeface="+mj-ea"/>
                <a:ea typeface="+mj-ea"/>
              </a:rPr>
              <a:t>9</a:t>
            </a:r>
            <a:r>
              <a:rPr lang="zh-CN" altLang="en-US" sz="1200" b="1">
                <a:solidFill>
                  <a:schemeClr val="accent3"/>
                </a:solidFill>
                <a:latin typeface="+mj-ea"/>
                <a:ea typeface="+mj-ea"/>
              </a:rPr>
              <a:t>月份</a:t>
            </a:r>
            <a:endParaRPr lang="zh-CN" altLang="en-US" sz="1200" b="1">
              <a:solidFill>
                <a:schemeClr val="accent3"/>
              </a:solidFill>
              <a:latin typeface="+mj-ea"/>
              <a:ea typeface="+mj-ea"/>
            </a:endParaRPr>
          </a:p>
        </p:txBody>
      </p:sp>
      <p:sp>
        <p:nvSpPr>
          <p:cNvPr id="64" name="文本框 5"/>
          <p:cNvSpPr txBox="1">
            <a:spLocks noChangeArrowheads="1"/>
          </p:cNvSpPr>
          <p:nvPr/>
        </p:nvSpPr>
        <p:spPr bwMode="auto">
          <a:xfrm>
            <a:off x="6383675" y="1764493"/>
            <a:ext cx="886460"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Light" panose="020F0302020204030204" charset="0"/>
                <a:ea typeface="方正宋刻本秀楷简体" panose="02000000000000000000" pitchFamily="2" charset="-122"/>
              </a:defRPr>
            </a:lvl1pPr>
            <a:lvl2pPr marL="742950" indent="-285750">
              <a:defRPr sz="1300">
                <a:solidFill>
                  <a:schemeClr val="tx1"/>
                </a:solidFill>
                <a:latin typeface="Calibri Light" panose="020F0302020204030204" charset="0"/>
                <a:ea typeface="方正宋刻本秀楷简体" panose="02000000000000000000" pitchFamily="2" charset="-122"/>
              </a:defRPr>
            </a:lvl2pPr>
            <a:lvl3pPr marL="1143000" indent="-228600">
              <a:defRPr sz="1300">
                <a:solidFill>
                  <a:schemeClr val="tx1"/>
                </a:solidFill>
                <a:latin typeface="Calibri Light" panose="020F0302020204030204" charset="0"/>
                <a:ea typeface="方正宋刻本秀楷简体" panose="02000000000000000000" pitchFamily="2" charset="-122"/>
              </a:defRPr>
            </a:lvl3pPr>
            <a:lvl4pPr marL="1600200" indent="-228600">
              <a:defRPr sz="1300">
                <a:solidFill>
                  <a:schemeClr val="tx1"/>
                </a:solidFill>
                <a:latin typeface="Calibri Light" panose="020F0302020204030204" charset="0"/>
                <a:ea typeface="方正宋刻本秀楷简体" panose="02000000000000000000" pitchFamily="2" charset="-122"/>
              </a:defRPr>
            </a:lvl4pPr>
            <a:lvl5pPr marL="2057400" indent="-228600">
              <a:defRPr sz="1300">
                <a:solidFill>
                  <a:schemeClr val="tx1"/>
                </a:solidFill>
                <a:latin typeface="Calibri Light" panose="020F0302020204030204" charset="0"/>
                <a:ea typeface="方正宋刻本秀楷简体" panose="02000000000000000000" pitchFamily="2" charset="-122"/>
              </a:defRPr>
            </a:lvl5pPr>
            <a:lvl6pPr marL="25146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6pPr>
            <a:lvl7pPr marL="29718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7pPr>
            <a:lvl8pPr marL="34290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8pPr>
            <a:lvl9pPr marL="3886200" indent="-228600" defTabSz="685800" eaLnBrk="0" fontAlgn="base" hangingPunct="0">
              <a:spcBef>
                <a:spcPct val="0"/>
              </a:spcBef>
              <a:spcAft>
                <a:spcPct val="0"/>
              </a:spcAft>
              <a:defRPr sz="1300">
                <a:solidFill>
                  <a:schemeClr val="tx1"/>
                </a:solidFill>
                <a:latin typeface="Calibri Light" panose="020F0302020204030204" charset="0"/>
                <a:ea typeface="方正宋刻本秀楷简体" panose="02000000000000000000" pitchFamily="2" charset="-122"/>
              </a:defRPr>
            </a:lvl9pPr>
          </a:lstStyle>
          <a:p>
            <a:pPr algn="ctr" fontAlgn="base">
              <a:spcBef>
                <a:spcPct val="0"/>
              </a:spcBef>
              <a:spcAft>
                <a:spcPct val="0"/>
              </a:spcAft>
              <a:defRPr/>
            </a:pPr>
            <a:r>
              <a:rPr lang="zh-CN" altLang="en-US" sz="1200" b="1" smtClean="0">
                <a:solidFill>
                  <a:schemeClr val="accent4"/>
                </a:solidFill>
                <a:latin typeface="+mj-ea"/>
                <a:ea typeface="+mj-ea"/>
              </a:rPr>
              <a:t>未来规划</a:t>
            </a:r>
            <a:endParaRPr lang="zh-CN" altLang="en-US" sz="1200" b="1" smtClean="0">
              <a:solidFill>
                <a:schemeClr val="accent4"/>
              </a:solidFill>
              <a:latin typeface="+mj-ea"/>
              <a:ea typeface="+mj-ea"/>
            </a:endParaRPr>
          </a:p>
          <a:p>
            <a:pPr algn="ctr" fontAlgn="base">
              <a:spcBef>
                <a:spcPct val="0"/>
              </a:spcBef>
              <a:spcAft>
                <a:spcPct val="0"/>
              </a:spcAft>
              <a:defRPr/>
            </a:pPr>
            <a:r>
              <a:rPr lang="zh-CN" altLang="en-US" sz="1200" b="1">
                <a:solidFill>
                  <a:schemeClr val="accent4"/>
                </a:solidFill>
                <a:latin typeface="+mj-ea"/>
                <a:ea typeface="+mj-ea"/>
              </a:rPr>
              <a:t>次年</a:t>
            </a:r>
            <a:r>
              <a:rPr lang="en-US" altLang="zh-CN" sz="1200" b="1">
                <a:solidFill>
                  <a:schemeClr val="accent4"/>
                </a:solidFill>
                <a:latin typeface="+mj-ea"/>
                <a:ea typeface="+mj-ea"/>
              </a:rPr>
              <a:t>4</a:t>
            </a:r>
            <a:r>
              <a:rPr lang="zh-CN" altLang="en-US" sz="1200" b="1">
                <a:solidFill>
                  <a:schemeClr val="accent4"/>
                </a:solidFill>
                <a:latin typeface="+mj-ea"/>
                <a:ea typeface="+mj-ea"/>
              </a:rPr>
              <a:t>月份</a:t>
            </a:r>
            <a:endParaRPr lang="zh-CN" altLang="en-US" sz="1200" b="1">
              <a:solidFill>
                <a:schemeClr val="accent4"/>
              </a:solidFill>
              <a:latin typeface="+mj-ea"/>
              <a:ea typeface="+mj-ea"/>
            </a:endParaRPr>
          </a:p>
        </p:txBody>
      </p:sp>
      <p:grpSp>
        <p:nvGrpSpPr>
          <p:cNvPr id="65" name="组合 64"/>
          <p:cNvGrpSpPr/>
          <p:nvPr/>
        </p:nvGrpSpPr>
        <p:grpSpPr>
          <a:xfrm>
            <a:off x="2029542" y="1506528"/>
            <a:ext cx="257564" cy="257563"/>
            <a:chOff x="2473104" y="2145028"/>
            <a:chExt cx="359165" cy="359165"/>
          </a:xfrm>
          <a:solidFill>
            <a:sysClr val="window" lastClr="FFFFFF"/>
          </a:solidFill>
        </p:grpSpPr>
        <p:sp>
          <p:nvSpPr>
            <p:cNvPr id="66" name="AutoShape 126"/>
            <p:cNvSpPr/>
            <p:nvPr/>
          </p:nvSpPr>
          <p:spPr bwMode="auto">
            <a:xfrm>
              <a:off x="2473104" y="2145028"/>
              <a:ext cx="35916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宋体" panose="02010600030101010101" pitchFamily="2" charset="-122"/>
                <a:sym typeface="Gill Sans" charset="0"/>
              </a:endParaRPr>
            </a:p>
          </p:txBody>
        </p:sp>
        <p:sp>
          <p:nvSpPr>
            <p:cNvPr id="67" name="AutoShape 127"/>
            <p:cNvSpPr/>
            <p:nvPr/>
          </p:nvSpPr>
          <p:spPr bwMode="auto">
            <a:xfrm>
              <a:off x="2618611" y="2200897"/>
              <a:ext cx="84727" cy="8411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grpFill/>
            <a:ln>
              <a:noFill/>
            </a:ln>
            <a:effectLst/>
          </p:spPr>
          <p:txBody>
            <a:bodyPr lIns="19050" tIns="19050" rIns="19050" bIns="19050" anchor="ctr"/>
            <a:lstStyle/>
            <a:p>
              <a:pPr marL="0" marR="0" lvl="0" indent="0" algn="ctr" defTabSz="228600" eaLnBrk="1" fontAlgn="auto" latinLnBrk="0" hangingPunct="1">
                <a:lnSpc>
                  <a:spcPct val="100000"/>
                </a:lnSpc>
                <a:spcBef>
                  <a:spcPts val="0"/>
                </a:spcBef>
                <a:spcAft>
                  <a:spcPts val="0"/>
                </a:spcAft>
                <a:buClrTx/>
                <a:buSzTx/>
                <a:buFontTx/>
                <a:buNone/>
                <a:defRPr/>
              </a:pPr>
              <a:endParaRPr kumimoji="0" lang="en-US" sz="1500" b="0" i="0" u="none" strike="noStrike" kern="0" cap="none" spc="0" normalizeH="0" baseline="0" noProof="0">
                <a:ln>
                  <a:noFill/>
                </a:ln>
                <a:solidFill>
                  <a:srgbClr val="FFFFFF"/>
                </a:solidFill>
                <a:effectLst>
                  <a:outerShdw blurRad="38100" dist="38100" dir="2700000" algn="tl">
                    <a:srgbClr val="000000"/>
                  </a:outerShdw>
                </a:effectLst>
                <a:uLnTx/>
                <a:uFillTx/>
                <a:latin typeface="Gill Sans" charset="0"/>
                <a:ea typeface="宋体" panose="02010600030101010101" pitchFamily="2" charset="-122"/>
                <a:sym typeface="Gill Sans" charset="0"/>
              </a:endParaRPr>
            </a:p>
          </p:txBody>
        </p:sp>
      </p:grpSp>
      <p:sp>
        <p:nvSpPr>
          <p:cNvPr id="83" name="AutoShape 112"/>
          <p:cNvSpPr/>
          <p:nvPr/>
        </p:nvSpPr>
        <p:spPr bwMode="auto">
          <a:xfrm>
            <a:off x="5101349" y="1496950"/>
            <a:ext cx="269497" cy="268309"/>
          </a:xfrm>
          <a:custGeom>
            <a:avLst/>
            <a:gdLst>
              <a:gd name="T0" fmla="*/ 10510 w 21020"/>
              <a:gd name="T1" fmla="*/ 10800 h 21600"/>
              <a:gd name="T2" fmla="*/ 10510 w 21020"/>
              <a:gd name="T3" fmla="*/ 10800 h 21600"/>
              <a:gd name="T4" fmla="*/ 10510 w 21020"/>
              <a:gd name="T5" fmla="*/ 10800 h 21600"/>
              <a:gd name="T6" fmla="*/ 10510 w 21020"/>
              <a:gd name="T7" fmla="*/ 10800 h 21600"/>
            </a:gdLst>
            <a:ahLst/>
            <a:cxnLst>
              <a:cxn ang="0">
                <a:pos x="T0" y="T1"/>
              </a:cxn>
              <a:cxn ang="0">
                <a:pos x="T2" y="T3"/>
              </a:cxn>
              <a:cxn ang="0">
                <a:pos x="T4" y="T5"/>
              </a:cxn>
              <a:cxn ang="0">
                <a:pos x="T6" y="T7"/>
              </a:cxn>
            </a:cxnLst>
            <a:rect l="0" t="0" r="r" b="b"/>
            <a:pathLst>
              <a:path w="21020" h="2160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ysClr val="window" lastClr="FFFFFF"/>
          </a:solidFill>
          <a:ln>
            <a:noFill/>
          </a:ln>
          <a:effectLst/>
        </p:spPr>
        <p:txBody>
          <a:bodyPr lIns="19050" tIns="19050" rIns="19050" bIns="19050" anchor="ctr"/>
          <a:lstStyle/>
          <a:p>
            <a:pPr algn="ctr" defTabSz="228600">
              <a:defRPr/>
            </a:pPr>
            <a:endParaRPr lang="en-US" sz="1500" kern="0">
              <a:solidFill>
                <a:srgbClr val="FFFFFF"/>
              </a:solidFill>
              <a:effectLst>
                <a:outerShdw blurRad="38100" dist="38100" dir="2700000" algn="tl">
                  <a:srgbClr val="000000"/>
                </a:outerShdw>
              </a:effectLst>
              <a:latin typeface="Gill Sans" charset="0"/>
              <a:ea typeface="宋体" panose="02010600030101010101" pitchFamily="2" charset="-122"/>
              <a:sym typeface="Gill Sans" charset="0"/>
            </a:endParaRPr>
          </a:p>
        </p:txBody>
      </p:sp>
      <p:grpSp>
        <p:nvGrpSpPr>
          <p:cNvPr id="84" name="组合 83"/>
          <p:cNvGrpSpPr/>
          <p:nvPr/>
        </p:nvGrpSpPr>
        <p:grpSpPr>
          <a:xfrm>
            <a:off x="3534636" y="2305018"/>
            <a:ext cx="240620" cy="240620"/>
            <a:chOff x="5394312" y="2141343"/>
            <a:chExt cx="359165" cy="359165"/>
          </a:xfrm>
          <a:solidFill>
            <a:sysClr val="window" lastClr="FFFFFF"/>
          </a:solidFill>
        </p:grpSpPr>
        <p:sp>
          <p:nvSpPr>
            <p:cNvPr id="85" name="AutoShape 56"/>
            <p:cNvSpPr/>
            <p:nvPr/>
          </p:nvSpPr>
          <p:spPr bwMode="auto">
            <a:xfrm>
              <a:off x="5394312" y="2141343"/>
              <a:ext cx="112353"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19050" tIns="19050" rIns="19050" bIns="19050" anchor="ctr"/>
            <a:lstStyle/>
            <a:p>
              <a:pPr algn="ctr" defTabSz="228600">
                <a:defRPr/>
              </a:pPr>
              <a:endParaRPr lang="en-US" sz="1500" kern="0">
                <a:solidFill>
                  <a:srgbClr val="FFFFFF"/>
                </a:solidFill>
                <a:effectLst>
                  <a:outerShdw blurRad="38100" dist="38100" dir="2700000" algn="tl">
                    <a:srgbClr val="000000"/>
                  </a:outerShdw>
                </a:effectLst>
                <a:latin typeface="Gill Sans" charset="0"/>
                <a:ea typeface="宋体" panose="02010600030101010101" pitchFamily="2" charset="-122"/>
                <a:sym typeface="Gill Sans" charset="0"/>
              </a:endParaRPr>
            </a:p>
          </p:txBody>
        </p:sp>
        <p:sp>
          <p:nvSpPr>
            <p:cNvPr id="87" name="AutoShape 57"/>
            <p:cNvSpPr/>
            <p:nvPr/>
          </p:nvSpPr>
          <p:spPr bwMode="auto">
            <a:xfrm>
              <a:off x="5641124" y="2141343"/>
              <a:ext cx="112353"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grpFill/>
            <a:ln>
              <a:noFill/>
            </a:ln>
            <a:effectLst/>
          </p:spPr>
          <p:txBody>
            <a:bodyPr lIns="19050" tIns="19050" rIns="19050" bIns="19050" anchor="ctr"/>
            <a:lstStyle/>
            <a:p>
              <a:pPr algn="ctr" defTabSz="228600">
                <a:defRPr/>
              </a:pPr>
              <a:endParaRPr lang="en-US" sz="1500" kern="0">
                <a:solidFill>
                  <a:srgbClr val="FFFFFF"/>
                </a:solidFill>
                <a:effectLst>
                  <a:outerShdw blurRad="38100" dist="38100" dir="2700000" algn="tl">
                    <a:srgbClr val="000000"/>
                  </a:outerShdw>
                </a:effectLst>
                <a:latin typeface="Gill Sans" charset="0"/>
                <a:ea typeface="宋体" panose="02010600030101010101" pitchFamily="2" charset="-122"/>
                <a:sym typeface="Gill Sans" charset="0"/>
              </a:endParaRPr>
            </a:p>
          </p:txBody>
        </p:sp>
        <p:sp>
          <p:nvSpPr>
            <p:cNvPr id="88" name="AutoShape 58"/>
            <p:cNvSpPr/>
            <p:nvPr/>
          </p:nvSpPr>
          <p:spPr bwMode="auto">
            <a:xfrm>
              <a:off x="5517718" y="2141343"/>
              <a:ext cx="112355" cy="3591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grpFill/>
            <a:ln>
              <a:noFill/>
            </a:ln>
            <a:effectLst/>
          </p:spPr>
          <p:txBody>
            <a:bodyPr lIns="19050" tIns="19050" rIns="19050" bIns="19050" anchor="ctr"/>
            <a:lstStyle/>
            <a:p>
              <a:pPr algn="ctr" defTabSz="228600">
                <a:defRPr/>
              </a:pPr>
              <a:endParaRPr lang="en-US" sz="1500" kern="0">
                <a:solidFill>
                  <a:srgbClr val="FFFFFF"/>
                </a:solidFill>
                <a:effectLst>
                  <a:outerShdw blurRad="38100" dist="38100" dir="2700000" algn="tl">
                    <a:srgbClr val="000000"/>
                  </a:outerShdw>
                </a:effectLst>
                <a:latin typeface="Gill Sans" charset="0"/>
                <a:ea typeface="宋体" panose="02010600030101010101" pitchFamily="2" charset="-122"/>
                <a:sym typeface="Gill Sans" charset="0"/>
              </a:endParaRPr>
            </a:p>
          </p:txBody>
        </p:sp>
      </p:grpSp>
      <p:sp>
        <p:nvSpPr>
          <p:cNvPr id="3" name="等腰三角形 2"/>
          <p:cNvSpPr/>
          <p:nvPr/>
        </p:nvSpPr>
        <p:spPr>
          <a:xfrm rot="5400000">
            <a:off x="436460" y="3264534"/>
            <a:ext cx="363466" cy="313333"/>
          </a:xfrm>
          <a:prstGeom prst="triangle">
            <a:avLst/>
          </a:prstGeom>
          <a:solidFill>
            <a:srgbClr val="C517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2" name="AutoShape 59"/>
          <p:cNvSpPr/>
          <p:nvPr/>
        </p:nvSpPr>
        <p:spPr bwMode="auto">
          <a:xfrm>
            <a:off x="6659470" y="2312593"/>
            <a:ext cx="249411" cy="248985"/>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marL="0" marR="0" lvl="0" indent="0" defTabSz="457200" eaLnBrk="1" fontAlgn="auto" latinLnBrk="0" hangingPunct="1">
              <a:lnSpc>
                <a:spcPct val="100000"/>
              </a:lnSpc>
              <a:spcBef>
                <a:spcPts val="0"/>
              </a:spcBef>
              <a:spcAft>
                <a:spcPts val="0"/>
              </a:spcAft>
              <a:buClrTx/>
              <a:buSzTx/>
              <a:buFontTx/>
              <a:buNone/>
              <a:defRPr/>
            </a:pPr>
            <a:endParaRPr kumimoji="0" lang="en-US" sz="3000" b="0" i="0" u="none" strike="noStrike" kern="0" cap="none" spc="0" normalizeH="0" baseline="0" noProof="0" smtClean="0">
              <a:ln>
                <a:noFill/>
              </a:ln>
              <a:solidFill>
                <a:srgbClr val="FFFFFF"/>
              </a:solidFill>
              <a:effectLst>
                <a:outerShdw blurRad="38100" dist="38100" dir="2700000" algn="tl">
                  <a:srgbClr val="000000"/>
                </a:outerShdw>
              </a:effectLst>
              <a:uLnTx/>
              <a:uFillTx/>
              <a:latin typeface="Calibri" panose="020F0502020204030204"/>
            </a:endParaRPr>
          </a:p>
        </p:txBody>
      </p:sp>
      <p:sp>
        <p:nvSpPr>
          <p:cNvPr id="94" name="椭圆 93"/>
          <p:cNvSpPr/>
          <p:nvPr/>
        </p:nvSpPr>
        <p:spPr>
          <a:xfrm>
            <a:off x="2039572" y="3277769"/>
            <a:ext cx="247534" cy="247534"/>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95" name="椭圆 94"/>
          <p:cNvSpPr/>
          <p:nvPr/>
        </p:nvSpPr>
        <p:spPr>
          <a:xfrm>
            <a:off x="3541456" y="3297433"/>
            <a:ext cx="247534" cy="247534"/>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103" name="椭圆 102"/>
          <p:cNvSpPr/>
          <p:nvPr/>
        </p:nvSpPr>
        <p:spPr>
          <a:xfrm>
            <a:off x="5103836" y="3289450"/>
            <a:ext cx="247534" cy="247534"/>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124" name="椭圆 123"/>
          <p:cNvSpPr/>
          <p:nvPr/>
        </p:nvSpPr>
        <p:spPr>
          <a:xfrm>
            <a:off x="6673883" y="3289450"/>
            <a:ext cx="247534" cy="247534"/>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lstStyle/>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4" name="矩形 3"/>
          <p:cNvSpPr/>
          <p:nvPr/>
        </p:nvSpPr>
        <p:spPr>
          <a:xfrm>
            <a:off x="4500397" y="3660036"/>
            <a:ext cx="1527597" cy="645160"/>
          </a:xfrm>
          <a:prstGeom prst="rect">
            <a:avLst/>
          </a:prstGeom>
        </p:spPr>
        <p:txBody>
          <a:bodyPr wrap="square">
            <a:spAutoFit/>
          </a:bodyPr>
          <a:p>
            <a:pPr algn="ctr" fontAlgn="base">
              <a:lnSpc>
                <a:spcPct val="150000"/>
              </a:lnSpc>
              <a:spcBef>
                <a:spcPct val="0"/>
              </a:spcBef>
              <a:spcAft>
                <a:spcPct val="0"/>
              </a:spcAft>
              <a:defRPr/>
            </a:pPr>
            <a:r>
              <a:rPr lang="zh-CN" sz="1200">
                <a:solidFill>
                  <a:srgbClr val="613620"/>
                </a:solidFill>
                <a:latin typeface="微软雅黑 Light" panose="020B0502040204020203" charset="-122"/>
              </a:rPr>
              <a:t>四季度初步实现市场效益。</a:t>
            </a:r>
            <a:endParaRPr lang="zh-CN" sz="1200">
              <a:solidFill>
                <a:srgbClr val="613620"/>
              </a:solidFill>
              <a:latin typeface="微软雅黑 Light" panose="020B0502040204020203" charset="-122"/>
            </a:endParaRPr>
          </a:p>
        </p:txBody>
      </p:sp>
    </p:spTree>
  </p:cSld>
  <p:clrMapOvr>
    <a:masterClrMapping/>
  </p:clrMapOvr>
  <p:transition spd="slow" advTm="0">
    <p:split orient="vert"/>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396440" y="655511"/>
            <a:ext cx="6618008" cy="4059925"/>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692275" y="812253"/>
            <a:ext cx="6169772" cy="37229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p:cNvSpPr txBox="1"/>
          <p:nvPr/>
        </p:nvSpPr>
        <p:spPr>
          <a:xfrm>
            <a:off x="3244626" y="2877301"/>
            <a:ext cx="2924175" cy="614045"/>
          </a:xfrm>
          <a:prstGeom prst="rect">
            <a:avLst/>
          </a:prstGeom>
          <a:noFill/>
        </p:spPr>
        <p:txBody>
          <a:bodyPr wrap="none" rtlCol="0">
            <a:spAutoFit/>
          </a:bodyPr>
          <a:lstStyle/>
          <a:p>
            <a:pPr algn="ctr" defTabSz="914400"/>
            <a:r>
              <a:rPr lang="zh-CN" altLang="en-US" sz="3400" b="1" smtClean="0">
                <a:solidFill>
                  <a:prstClr val="white"/>
                </a:solidFill>
                <a:latin typeface="+mj-ea"/>
                <a:ea typeface="+mj-ea"/>
                <a:cs typeface="+mj-ea"/>
              </a:rPr>
              <a:t>感谢您的关注</a:t>
            </a:r>
            <a:r>
              <a:rPr lang="en-US" altLang="zh-CN" sz="3400" b="1" smtClean="0">
                <a:solidFill>
                  <a:prstClr val="white"/>
                </a:solidFill>
                <a:latin typeface="+mj-ea"/>
                <a:ea typeface="+mj-ea"/>
                <a:cs typeface="+mj-ea"/>
              </a:rPr>
              <a:t>!</a:t>
            </a:r>
            <a:endParaRPr lang="en-US" altLang="zh-CN" sz="3400" b="1" smtClean="0">
              <a:solidFill>
                <a:prstClr val="white"/>
              </a:solidFill>
              <a:latin typeface="+mj-ea"/>
              <a:ea typeface="+mj-ea"/>
              <a:cs typeface="+mj-ea"/>
            </a:endParaRPr>
          </a:p>
        </p:txBody>
      </p:sp>
      <p:grpSp>
        <p:nvGrpSpPr>
          <p:cNvPr id="31" name="组合 30"/>
          <p:cNvGrpSpPr/>
          <p:nvPr/>
        </p:nvGrpSpPr>
        <p:grpSpPr>
          <a:xfrm flipV="1">
            <a:off x="2639418" y="2644095"/>
            <a:ext cx="4132050" cy="45719"/>
            <a:chOff x="1239791" y="3373704"/>
            <a:chExt cx="5327375" cy="56535"/>
          </a:xfrm>
        </p:grpSpPr>
        <p:sp>
          <p:nvSpPr>
            <p:cNvPr id="32" name="矩形 31"/>
            <p:cNvSpPr/>
            <p:nvPr/>
          </p:nvSpPr>
          <p:spPr>
            <a:xfrm>
              <a:off x="1239791" y="3373704"/>
              <a:ext cx="1068443" cy="56535"/>
            </a:xfrm>
            <a:prstGeom prst="rect">
              <a:avLst/>
            </a:prstGeom>
            <a:solidFill>
              <a:srgbClr val="2E5660"/>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33" name="矩形 32"/>
            <p:cNvSpPr/>
            <p:nvPr/>
          </p:nvSpPr>
          <p:spPr>
            <a:xfrm>
              <a:off x="5498723" y="3373704"/>
              <a:ext cx="1068443" cy="56535"/>
            </a:xfrm>
            <a:prstGeom prst="rect">
              <a:avLst/>
            </a:prstGeom>
            <a:solidFill>
              <a:srgbClr val="CAA884"/>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34" name="矩形 33"/>
            <p:cNvSpPr/>
            <p:nvPr/>
          </p:nvSpPr>
          <p:spPr>
            <a:xfrm>
              <a:off x="2305265" y="3373704"/>
              <a:ext cx="1068443" cy="56535"/>
            </a:xfrm>
            <a:prstGeom prst="rect">
              <a:avLst/>
            </a:prstGeom>
            <a:solidFill>
              <a:srgbClr val="613620"/>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35" name="矩形 34"/>
            <p:cNvSpPr/>
            <p:nvPr/>
          </p:nvSpPr>
          <p:spPr>
            <a:xfrm>
              <a:off x="4433247" y="3373704"/>
              <a:ext cx="1068443" cy="56535"/>
            </a:xfrm>
            <a:prstGeom prst="rect">
              <a:avLst/>
            </a:prstGeom>
            <a:solidFill>
              <a:schemeClr val="accent1">
                <a:lumMod val="75000"/>
              </a:schemeClr>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36" name="矩形 35"/>
            <p:cNvSpPr/>
            <p:nvPr/>
          </p:nvSpPr>
          <p:spPr>
            <a:xfrm>
              <a:off x="3370741" y="3373704"/>
              <a:ext cx="1068443" cy="56535"/>
            </a:xfrm>
            <a:prstGeom prst="rect">
              <a:avLst/>
            </a:prstGeom>
            <a:solidFill>
              <a:srgbClr val="D8D8D8"/>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grpSp>
      <p:pic>
        <p:nvPicPr>
          <p:cNvPr id="9" name="图片 8"/>
          <p:cNvPicPr>
            <a:picLocks noChangeAspect="1"/>
          </p:cNvPicPr>
          <p:nvPr/>
        </p:nvPicPr>
        <p:blipFill>
          <a:blip r:embed="rId1"/>
          <a:stretch>
            <a:fillRect/>
          </a:stretch>
        </p:blipFill>
        <p:spPr>
          <a:xfrm>
            <a:off x="4175125" y="1069340"/>
            <a:ext cx="1062990" cy="13589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Tm="0">
        <p:split orient="vert"/>
      </p:transition>
    </mc:Choice>
    <mc:Fallback>
      <p:transition spd="slow" advTm="0">
        <p:split orient="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1122680"/>
            <a:ext cx="6650990" cy="33369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Rectangle 15"/>
          <p:cNvSpPr>
            <a:spLocks noChangeArrowheads="1"/>
          </p:cNvSpPr>
          <p:nvPr/>
        </p:nvSpPr>
        <p:spPr bwMode="auto">
          <a:xfrm>
            <a:off x="318770" y="1878330"/>
            <a:ext cx="5903595" cy="230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charset="-122"/>
              </a:defRPr>
            </a:lvl1pPr>
            <a:lvl2pPr marL="742950" indent="-285750">
              <a:defRPr sz="1300">
                <a:solidFill>
                  <a:schemeClr val="tx1"/>
                </a:solidFill>
                <a:latin typeface="Arial" panose="020B0604020202020204" pitchFamily="34" charset="0"/>
                <a:ea typeface="微软雅黑" panose="020B0503020204020204" charset="-122"/>
              </a:defRPr>
            </a:lvl2pPr>
            <a:lvl3pPr marL="1143000" indent="-228600">
              <a:defRPr sz="1300">
                <a:solidFill>
                  <a:schemeClr val="tx1"/>
                </a:solidFill>
                <a:latin typeface="Arial" panose="020B0604020202020204" pitchFamily="34" charset="0"/>
                <a:ea typeface="微软雅黑" panose="020B0503020204020204" charset="-122"/>
              </a:defRPr>
            </a:lvl3pPr>
            <a:lvl4pPr marL="1600200" indent="-228600">
              <a:defRPr sz="1300">
                <a:solidFill>
                  <a:schemeClr val="tx1"/>
                </a:solidFill>
                <a:latin typeface="Arial" panose="020B0604020202020204" pitchFamily="34" charset="0"/>
                <a:ea typeface="微软雅黑" panose="020B0503020204020204" charset="-122"/>
              </a:defRPr>
            </a:lvl4pPr>
            <a:lvl5pPr marL="2057400" indent="-228600">
              <a:defRPr sz="1300">
                <a:solidFill>
                  <a:schemeClr val="tx1"/>
                </a:solidFill>
                <a:latin typeface="Arial" panose="020B0604020202020204" pitchFamily="34" charset="0"/>
                <a:ea typeface="微软雅黑" panose="020B0503020204020204" charset="-122"/>
              </a:defRPr>
            </a:lvl5pPr>
            <a:lvl6pPr marL="25146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marL="29718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marL="34290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marL="38862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defTabSz="914400" eaLnBrk="1" hangingPunct="1">
              <a:lnSpc>
                <a:spcPct val="150000"/>
              </a:lnSpc>
              <a:defRPr/>
            </a:pPr>
            <a:r>
              <a:rPr lang="en-US" altLang="zh-CN" sz="1600" smtClean="0">
                <a:solidFill>
                  <a:schemeClr val="bg1"/>
                </a:solidFill>
                <a:latin typeface="+mn-ea"/>
                <a:ea typeface="+mn-ea"/>
                <a:cs typeface="+mn-ea"/>
              </a:rPr>
              <a:t>“灵鹿财税”是一</a:t>
            </a:r>
            <a:r>
              <a:rPr lang="zh-CN" altLang="en-US" sz="1600" smtClean="0">
                <a:solidFill>
                  <a:schemeClr val="bg1"/>
                </a:solidFill>
                <a:latin typeface="+mn-ea"/>
                <a:ea typeface="+mn-ea"/>
                <a:cs typeface="+mn-ea"/>
              </a:rPr>
              <a:t>款</a:t>
            </a:r>
            <a:r>
              <a:rPr lang="en-US" altLang="zh-CN" sz="1600" smtClean="0">
                <a:solidFill>
                  <a:schemeClr val="bg1"/>
                </a:solidFill>
                <a:latin typeface="+mn-ea"/>
                <a:ea typeface="+mn-ea"/>
                <a:cs typeface="+mn-ea"/>
              </a:rPr>
              <a:t>SaaS的B端平台产品，目标客户是安徽省内区域的财税代理公司、工作室或个人</a:t>
            </a:r>
            <a:r>
              <a:rPr lang="zh-CN" altLang="en-US" sz="1600" smtClean="0">
                <a:solidFill>
                  <a:schemeClr val="bg1"/>
                </a:solidFill>
                <a:latin typeface="+mn-ea"/>
                <a:ea typeface="+mn-ea"/>
                <a:cs typeface="+mn-ea"/>
              </a:rPr>
              <a:t>。</a:t>
            </a:r>
            <a:endParaRPr lang="zh-CN" altLang="en-US" sz="1600" smtClean="0">
              <a:solidFill>
                <a:schemeClr val="bg1"/>
              </a:solidFill>
              <a:latin typeface="+mn-ea"/>
              <a:ea typeface="+mn-ea"/>
              <a:cs typeface="+mn-ea"/>
            </a:endParaRPr>
          </a:p>
          <a:p>
            <a:pPr defTabSz="914400" eaLnBrk="1" hangingPunct="1">
              <a:lnSpc>
                <a:spcPct val="150000"/>
              </a:lnSpc>
              <a:defRPr/>
            </a:pPr>
            <a:r>
              <a:rPr lang="en-US" altLang="zh-CN" sz="1600" smtClean="0">
                <a:solidFill>
                  <a:schemeClr val="bg1"/>
                </a:solidFill>
                <a:latin typeface="+mn-ea"/>
                <a:ea typeface="+mn-ea"/>
                <a:cs typeface="+mn-ea"/>
              </a:rPr>
              <a:t>平台让目标客户的核心业务快速接入，借助平台的</a:t>
            </a:r>
            <a:r>
              <a:rPr lang="zh-CN" altLang="en-US" sz="1600" smtClean="0">
                <a:solidFill>
                  <a:schemeClr val="bg1"/>
                </a:solidFill>
                <a:latin typeface="+mn-ea"/>
                <a:ea typeface="+mn-ea"/>
                <a:cs typeface="+mn-ea"/>
              </a:rPr>
              <a:t>爬虫</a:t>
            </a:r>
            <a:r>
              <a:rPr lang="en-US" altLang="zh-CN" sz="1600" smtClean="0">
                <a:solidFill>
                  <a:schemeClr val="bg1"/>
                </a:solidFill>
                <a:latin typeface="+mn-ea"/>
                <a:ea typeface="+mn-ea"/>
                <a:cs typeface="+mn-ea"/>
              </a:rPr>
              <a:t>机器人和大数据分析引擎达到自动报税和自动做账的程度，让企业和个人</a:t>
            </a:r>
            <a:r>
              <a:rPr lang="zh-CN" altLang="en-US" sz="1600" smtClean="0">
                <a:solidFill>
                  <a:schemeClr val="bg1"/>
                </a:solidFill>
                <a:latin typeface="+mn-ea"/>
                <a:ea typeface="+mn-ea"/>
                <a:cs typeface="+mn-ea"/>
              </a:rPr>
              <a:t>能够</a:t>
            </a:r>
            <a:r>
              <a:rPr lang="en-US" altLang="zh-CN" sz="1600" smtClean="0">
                <a:solidFill>
                  <a:schemeClr val="bg1"/>
                </a:solidFill>
                <a:latin typeface="+mn-ea"/>
                <a:ea typeface="+mn-ea"/>
                <a:cs typeface="+mn-ea"/>
              </a:rPr>
              <a:t>高质量、高效率的处理税务、账务、年报等业务，实现</a:t>
            </a:r>
            <a:r>
              <a:rPr lang="zh-CN" altLang="en-US" sz="1600" smtClean="0">
                <a:solidFill>
                  <a:schemeClr val="bg1"/>
                </a:solidFill>
                <a:latin typeface="+mn-ea"/>
                <a:ea typeface="+mn-ea"/>
                <a:cs typeface="+mn-ea"/>
              </a:rPr>
              <a:t>他们</a:t>
            </a:r>
            <a:r>
              <a:rPr lang="en-US" altLang="zh-CN" sz="1600" smtClean="0">
                <a:solidFill>
                  <a:schemeClr val="bg1"/>
                </a:solidFill>
                <a:latin typeface="+mn-ea"/>
                <a:ea typeface="+mn-ea"/>
                <a:cs typeface="+mn-ea"/>
              </a:rPr>
              <a:t>对他们</a:t>
            </a:r>
            <a:r>
              <a:rPr lang="zh-CN" altLang="en-US" sz="1600" smtClean="0">
                <a:solidFill>
                  <a:schemeClr val="bg1"/>
                </a:solidFill>
                <a:latin typeface="+mn-ea"/>
                <a:ea typeface="+mn-ea"/>
                <a:cs typeface="+mn-ea"/>
              </a:rPr>
              <a:t>所服务</a:t>
            </a:r>
            <a:r>
              <a:rPr lang="en-US" altLang="zh-CN" sz="1600" smtClean="0">
                <a:solidFill>
                  <a:schemeClr val="bg1"/>
                </a:solidFill>
                <a:latin typeface="+mn-ea"/>
                <a:ea typeface="+mn-ea"/>
                <a:cs typeface="+mn-ea"/>
              </a:rPr>
              <a:t>的客户快速交付</a:t>
            </a:r>
            <a:r>
              <a:rPr lang="zh-CN" altLang="en-US" sz="1600" smtClean="0">
                <a:solidFill>
                  <a:schemeClr val="bg1"/>
                </a:solidFill>
                <a:latin typeface="+mn-ea"/>
                <a:ea typeface="+mn-ea"/>
                <a:cs typeface="+mn-ea"/>
              </a:rPr>
              <a:t>。</a:t>
            </a:r>
            <a:endParaRPr lang="zh-CN" altLang="en-US" sz="1600" smtClean="0">
              <a:solidFill>
                <a:schemeClr val="bg1"/>
              </a:solidFill>
              <a:latin typeface="+mn-ea"/>
              <a:ea typeface="+mn-ea"/>
              <a:cs typeface="+mn-ea"/>
            </a:endParaRPr>
          </a:p>
        </p:txBody>
      </p:sp>
      <p:sp>
        <p:nvSpPr>
          <p:cNvPr id="2" name="文本框 1"/>
          <p:cNvSpPr txBox="1"/>
          <p:nvPr/>
        </p:nvSpPr>
        <p:spPr>
          <a:xfrm>
            <a:off x="329565" y="1244600"/>
            <a:ext cx="2107565" cy="521970"/>
          </a:xfrm>
          <a:prstGeom prst="rect">
            <a:avLst/>
          </a:prstGeom>
          <a:noFill/>
        </p:spPr>
        <p:txBody>
          <a:bodyPr wrap="none" rtlCol="0" anchor="t">
            <a:spAutoFit/>
          </a:bodyPr>
          <a:p>
            <a:r>
              <a:rPr lang="en-US" altLang="zh-CN" sz="2800" smtClean="0">
                <a:solidFill>
                  <a:schemeClr val="bg1"/>
                </a:solidFill>
                <a:latin typeface="微软雅黑" panose="020B0503020204020204" charset="-122"/>
                <a:ea typeface="微软雅黑" panose="020B0503020204020204" charset="-122"/>
                <a:sym typeface="+mn-ea"/>
              </a:rPr>
              <a:t>01.</a:t>
            </a:r>
            <a:r>
              <a:rPr lang="zh-CN" altLang="en-US" sz="2800" smtClean="0">
                <a:solidFill>
                  <a:schemeClr val="bg1"/>
                </a:solidFill>
                <a:latin typeface="微软雅黑" panose="020B0503020204020204" charset="-122"/>
                <a:ea typeface="微软雅黑" panose="020B0503020204020204" charset="-122"/>
                <a:sym typeface="+mn-ea"/>
              </a:rPr>
              <a:t>产品概述</a:t>
            </a:r>
            <a:endParaRPr lang="zh-CN" altLang="en-US" sz="2800" smtClean="0">
              <a:solidFill>
                <a:schemeClr val="bg1"/>
              </a:solidFill>
              <a:latin typeface="微软雅黑" panose="020B0503020204020204" charset="-122"/>
              <a:ea typeface="微软雅黑" panose="020B0503020204020204" charset="-122"/>
              <a:sym typeface="+mn-ea"/>
            </a:endParaRPr>
          </a:p>
        </p:txBody>
      </p:sp>
      <p:grpSp>
        <p:nvGrpSpPr>
          <p:cNvPr id="4" name="组合 3"/>
          <p:cNvGrpSpPr/>
          <p:nvPr/>
        </p:nvGrpSpPr>
        <p:grpSpPr>
          <a:xfrm>
            <a:off x="427638" y="1832448"/>
            <a:ext cx="2241903" cy="45719"/>
            <a:chOff x="1239791" y="3373704"/>
            <a:chExt cx="5327375" cy="56535"/>
          </a:xfrm>
        </p:grpSpPr>
        <p:sp>
          <p:nvSpPr>
            <p:cNvPr id="11" name="矩形 10"/>
            <p:cNvSpPr/>
            <p:nvPr/>
          </p:nvSpPr>
          <p:spPr>
            <a:xfrm>
              <a:off x="1239791" y="3373704"/>
              <a:ext cx="1068443" cy="56535"/>
            </a:xfrm>
            <a:prstGeom prst="rect">
              <a:avLst/>
            </a:prstGeom>
            <a:solidFill>
              <a:schemeClr val="accent2"/>
            </a:solidFill>
            <a:ln w="12700" cap="flat" cmpd="sng" algn="ctr">
              <a:noFill/>
              <a:prstDash val="solid"/>
              <a:miter lim="800000"/>
            </a:ln>
            <a:effectLst/>
          </p:spPr>
          <p:txBody>
            <a:bodyPr rtlCol="0" anchor="ctr"/>
            <a:p>
              <a:pPr algn="ctr">
                <a:defRPr/>
              </a:pPr>
              <a:endParaRPr lang="zh-CN" altLang="en-US" kern="0">
                <a:solidFill>
                  <a:schemeClr val="bg1"/>
                </a:solidFill>
              </a:endParaRPr>
            </a:p>
          </p:txBody>
        </p:sp>
        <p:sp>
          <p:nvSpPr>
            <p:cNvPr id="12" name="矩形 11"/>
            <p:cNvSpPr/>
            <p:nvPr/>
          </p:nvSpPr>
          <p:spPr>
            <a:xfrm>
              <a:off x="5498723" y="3373704"/>
              <a:ext cx="1068443" cy="56535"/>
            </a:xfrm>
            <a:prstGeom prst="rect">
              <a:avLst/>
            </a:prstGeom>
            <a:solidFill>
              <a:srgbClr val="CAA884"/>
            </a:solidFill>
            <a:ln w="12700" cap="flat" cmpd="sng" algn="ctr">
              <a:noFill/>
              <a:prstDash val="solid"/>
              <a:miter lim="800000"/>
            </a:ln>
            <a:effectLst/>
          </p:spPr>
          <p:txBody>
            <a:bodyPr rtlCol="0" anchor="ctr"/>
            <a:p>
              <a:pPr algn="ctr">
                <a:defRPr/>
              </a:pPr>
              <a:endParaRPr lang="zh-CN" altLang="en-US" kern="0">
                <a:solidFill>
                  <a:schemeClr val="bg1"/>
                </a:solidFill>
              </a:endParaRPr>
            </a:p>
          </p:txBody>
        </p:sp>
        <p:sp>
          <p:nvSpPr>
            <p:cNvPr id="13" name="矩形 12"/>
            <p:cNvSpPr/>
            <p:nvPr/>
          </p:nvSpPr>
          <p:spPr>
            <a:xfrm>
              <a:off x="2305265" y="3373704"/>
              <a:ext cx="1068443" cy="56535"/>
            </a:xfrm>
            <a:prstGeom prst="rect">
              <a:avLst/>
            </a:prstGeom>
            <a:solidFill>
              <a:srgbClr val="613620"/>
            </a:solidFill>
            <a:ln w="12700" cap="flat" cmpd="sng" algn="ctr">
              <a:noFill/>
              <a:prstDash val="solid"/>
              <a:miter lim="800000"/>
            </a:ln>
            <a:effectLst/>
          </p:spPr>
          <p:txBody>
            <a:bodyPr rtlCol="0" anchor="ctr"/>
            <a:p>
              <a:pPr algn="ctr">
                <a:defRPr/>
              </a:pPr>
              <a:endParaRPr lang="zh-CN" altLang="en-US" kern="0">
                <a:solidFill>
                  <a:schemeClr val="bg1"/>
                </a:solidFill>
              </a:endParaRPr>
            </a:p>
          </p:txBody>
        </p:sp>
        <p:sp>
          <p:nvSpPr>
            <p:cNvPr id="14" name="矩形 13"/>
            <p:cNvSpPr/>
            <p:nvPr/>
          </p:nvSpPr>
          <p:spPr>
            <a:xfrm>
              <a:off x="4433247" y="3373704"/>
              <a:ext cx="1068443" cy="56535"/>
            </a:xfrm>
            <a:prstGeom prst="rect">
              <a:avLst/>
            </a:prstGeom>
            <a:solidFill>
              <a:schemeClr val="accent1">
                <a:lumMod val="75000"/>
              </a:schemeClr>
            </a:solidFill>
            <a:ln w="12700" cap="flat" cmpd="sng" algn="ctr">
              <a:noFill/>
              <a:prstDash val="solid"/>
              <a:miter lim="800000"/>
            </a:ln>
            <a:effectLst/>
          </p:spPr>
          <p:txBody>
            <a:bodyPr rtlCol="0" anchor="ctr"/>
            <a:p>
              <a:pPr algn="ctr">
                <a:defRPr/>
              </a:pPr>
              <a:endParaRPr lang="zh-CN" altLang="en-US" kern="0">
                <a:solidFill>
                  <a:schemeClr val="bg1"/>
                </a:solidFill>
              </a:endParaRPr>
            </a:p>
          </p:txBody>
        </p:sp>
        <p:sp>
          <p:nvSpPr>
            <p:cNvPr id="15" name="矩形 14"/>
            <p:cNvSpPr/>
            <p:nvPr/>
          </p:nvSpPr>
          <p:spPr>
            <a:xfrm>
              <a:off x="3370741" y="3373704"/>
              <a:ext cx="1068443" cy="56535"/>
            </a:xfrm>
            <a:prstGeom prst="rect">
              <a:avLst/>
            </a:prstGeom>
            <a:solidFill>
              <a:srgbClr val="D8D8D8"/>
            </a:solidFill>
            <a:ln w="12700" cap="flat" cmpd="sng" algn="ctr">
              <a:noFill/>
              <a:prstDash val="solid"/>
              <a:miter lim="800000"/>
            </a:ln>
            <a:effectLst/>
          </p:spPr>
          <p:txBody>
            <a:bodyPr rtlCol="0" anchor="ctr"/>
            <a:p>
              <a:pPr algn="ctr">
                <a:defRPr/>
              </a:pPr>
              <a:endParaRPr lang="zh-CN" altLang="en-US" kern="0">
                <a:solidFill>
                  <a:schemeClr val="bg1"/>
                </a:solidFill>
              </a:endParaRPr>
            </a:p>
          </p:txBody>
        </p:sp>
      </p:grpSp>
    </p:spTree>
  </p:cSld>
  <p:clrMapOvr>
    <a:masterClrMapping/>
  </p:clrMapOvr>
  <p:transition spd="slow" advTm="0">
    <p:split orient="ver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图片 6"/>
          <p:cNvPicPr>
            <a:picLocks noChangeAspect="1"/>
          </p:cNvPicPr>
          <p:nvPr/>
        </p:nvPicPr>
        <p:blipFill rotWithShape="1">
          <a:blip r:embed="rId1" cstate="print">
            <a:extLst>
              <a:ext uri="{28A0092B-C50C-407E-A947-70E740481C1C}">
                <a14:useLocalDpi xmlns:a14="http://schemas.microsoft.com/office/drawing/2010/main" val="0"/>
              </a:ext>
            </a:extLst>
          </a:blip>
          <a:srcRect l="13452" t="14827" b="11751"/>
          <a:stretch>
            <a:fillRect/>
          </a:stretch>
        </p:blipFill>
        <p:spPr>
          <a:xfrm>
            <a:off x="-9039" y="1"/>
            <a:ext cx="9161929" cy="5181600"/>
          </a:xfrm>
          <a:prstGeom prst="rect">
            <a:avLst/>
          </a:prstGeom>
        </p:spPr>
      </p:pic>
      <p:sp>
        <p:nvSpPr>
          <p:cNvPr id="2" name="矩形 1"/>
          <p:cNvSpPr/>
          <p:nvPr/>
        </p:nvSpPr>
        <p:spPr>
          <a:xfrm>
            <a:off x="5793740" y="922655"/>
            <a:ext cx="3350260" cy="33369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Rectangle 15"/>
          <p:cNvSpPr>
            <a:spLocks noChangeArrowheads="1"/>
          </p:cNvSpPr>
          <p:nvPr/>
        </p:nvSpPr>
        <p:spPr bwMode="auto">
          <a:xfrm>
            <a:off x="6168390" y="1418590"/>
            <a:ext cx="2722880" cy="23069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charset="-122"/>
              </a:defRPr>
            </a:lvl1pPr>
            <a:lvl2pPr marL="742950" indent="-285750">
              <a:defRPr sz="1300">
                <a:solidFill>
                  <a:schemeClr val="tx1"/>
                </a:solidFill>
                <a:latin typeface="Arial" panose="020B0604020202020204" pitchFamily="34" charset="0"/>
                <a:ea typeface="微软雅黑" panose="020B0503020204020204" charset="-122"/>
              </a:defRPr>
            </a:lvl2pPr>
            <a:lvl3pPr marL="1143000" indent="-228600">
              <a:defRPr sz="1300">
                <a:solidFill>
                  <a:schemeClr val="tx1"/>
                </a:solidFill>
                <a:latin typeface="Arial" panose="020B0604020202020204" pitchFamily="34" charset="0"/>
                <a:ea typeface="微软雅黑" panose="020B0503020204020204" charset="-122"/>
              </a:defRPr>
            </a:lvl3pPr>
            <a:lvl4pPr marL="1600200" indent="-228600">
              <a:defRPr sz="1300">
                <a:solidFill>
                  <a:schemeClr val="tx1"/>
                </a:solidFill>
                <a:latin typeface="Arial" panose="020B0604020202020204" pitchFamily="34" charset="0"/>
                <a:ea typeface="微软雅黑" panose="020B0503020204020204" charset="-122"/>
              </a:defRPr>
            </a:lvl4pPr>
            <a:lvl5pPr marL="2057400" indent="-228600">
              <a:defRPr sz="1300">
                <a:solidFill>
                  <a:schemeClr val="tx1"/>
                </a:solidFill>
                <a:latin typeface="Arial" panose="020B0604020202020204" pitchFamily="34" charset="0"/>
                <a:ea typeface="微软雅黑" panose="020B0503020204020204" charset="-122"/>
              </a:defRPr>
            </a:lvl5pPr>
            <a:lvl6pPr marL="25146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marL="29718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marL="34290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marL="38862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defTabSz="914400" eaLnBrk="1" hangingPunct="1">
              <a:lnSpc>
                <a:spcPct val="150000"/>
              </a:lnSpc>
              <a:defRPr/>
            </a:pPr>
            <a:r>
              <a:rPr lang="zh-CN" sz="1600" smtClean="0">
                <a:solidFill>
                  <a:schemeClr val="bg1"/>
                </a:solidFill>
                <a:latin typeface="+mn-ea"/>
                <a:ea typeface="+mn-ea"/>
                <a:cs typeface="+mn-ea"/>
              </a:rPr>
              <a:t>产品目前名称是税云系统已经在</a:t>
            </a:r>
            <a:r>
              <a:rPr lang="en-US" altLang="zh-CN" sz="1600" smtClean="0">
                <a:solidFill>
                  <a:schemeClr val="bg1"/>
                </a:solidFill>
                <a:latin typeface="+mn-ea"/>
                <a:ea typeface="+mn-ea"/>
                <a:cs typeface="+mn-ea"/>
              </a:rPr>
              <a:t>2018</a:t>
            </a:r>
            <a:r>
              <a:rPr lang="zh-CN" altLang="en-US" sz="1600" smtClean="0">
                <a:solidFill>
                  <a:schemeClr val="bg1"/>
                </a:solidFill>
                <a:latin typeface="+mn-ea"/>
                <a:ea typeface="+mn-ea"/>
                <a:cs typeface="+mn-ea"/>
              </a:rPr>
              <a:t>年</a:t>
            </a:r>
            <a:r>
              <a:rPr lang="en-US" altLang="zh-CN" sz="1600" smtClean="0">
                <a:solidFill>
                  <a:schemeClr val="bg1"/>
                </a:solidFill>
                <a:latin typeface="+mn-ea"/>
                <a:ea typeface="+mn-ea"/>
                <a:cs typeface="+mn-ea"/>
              </a:rPr>
              <a:t>1</a:t>
            </a:r>
            <a:r>
              <a:rPr lang="zh-CN" altLang="en-US" sz="1600" smtClean="0">
                <a:solidFill>
                  <a:schemeClr val="bg1"/>
                </a:solidFill>
                <a:latin typeface="+mn-ea"/>
                <a:ea typeface="+mn-ea"/>
                <a:cs typeface="+mn-ea"/>
              </a:rPr>
              <a:t>月</a:t>
            </a:r>
            <a:r>
              <a:rPr lang="zh-CN" sz="1600" smtClean="0">
                <a:solidFill>
                  <a:schemeClr val="bg1"/>
                </a:solidFill>
                <a:latin typeface="+mn-ea"/>
                <a:ea typeface="+mn-ea"/>
                <a:cs typeface="+mn-ea"/>
              </a:rPr>
              <a:t>上线并在一家财税代理公司内部测试了</a:t>
            </a:r>
            <a:r>
              <a:rPr lang="en-US" altLang="zh-CN" sz="1600" smtClean="0">
                <a:solidFill>
                  <a:schemeClr val="bg1"/>
                </a:solidFill>
                <a:latin typeface="+mn-ea"/>
                <a:ea typeface="+mn-ea"/>
                <a:cs typeface="+mn-ea"/>
              </a:rPr>
              <a:t>10</a:t>
            </a:r>
            <a:r>
              <a:rPr lang="zh-CN" altLang="en-US" sz="1600" smtClean="0">
                <a:solidFill>
                  <a:schemeClr val="bg1"/>
                </a:solidFill>
                <a:latin typeface="+mn-ea"/>
                <a:ea typeface="+mn-ea"/>
                <a:cs typeface="+mn-ea"/>
              </a:rPr>
              <a:t>个月，收集到了</a:t>
            </a:r>
            <a:r>
              <a:rPr lang="en-US" altLang="zh-CN" sz="1600" smtClean="0">
                <a:solidFill>
                  <a:schemeClr val="bg1"/>
                </a:solidFill>
                <a:latin typeface="+mn-ea"/>
                <a:ea typeface="+mn-ea"/>
                <a:cs typeface="+mn-ea"/>
              </a:rPr>
              <a:t>2300</a:t>
            </a:r>
            <a:r>
              <a:rPr lang="zh-CN" altLang="en-US" sz="1600" smtClean="0">
                <a:solidFill>
                  <a:schemeClr val="bg1"/>
                </a:solidFill>
                <a:latin typeface="+mn-ea"/>
                <a:ea typeface="+mn-ea"/>
                <a:cs typeface="+mn-ea"/>
              </a:rPr>
              <a:t>多户企业的</a:t>
            </a:r>
            <a:r>
              <a:rPr lang="en-US" altLang="zh-CN" sz="1600" smtClean="0">
                <a:solidFill>
                  <a:schemeClr val="bg1"/>
                </a:solidFill>
                <a:latin typeface="+mn-ea"/>
                <a:ea typeface="+mn-ea"/>
                <a:cs typeface="+mn-ea"/>
              </a:rPr>
              <a:t>10</a:t>
            </a:r>
            <a:r>
              <a:rPr lang="zh-CN" altLang="en-US" sz="1600" smtClean="0">
                <a:solidFill>
                  <a:schemeClr val="bg1"/>
                </a:solidFill>
                <a:latin typeface="+mn-ea"/>
                <a:ea typeface="+mn-ea"/>
                <a:cs typeface="+mn-ea"/>
              </a:rPr>
              <a:t>个月的完整数据</a:t>
            </a:r>
            <a:endParaRPr lang="zh-CN" altLang="en-US" sz="1600" smtClean="0">
              <a:solidFill>
                <a:schemeClr val="bg1"/>
              </a:solidFill>
              <a:latin typeface="+mn-ea"/>
              <a:ea typeface="+mn-ea"/>
              <a:cs typeface="+mn-ea"/>
            </a:endParaRPr>
          </a:p>
          <a:p>
            <a:pPr defTabSz="914400" eaLnBrk="1" hangingPunct="1">
              <a:lnSpc>
                <a:spcPct val="150000"/>
              </a:lnSpc>
              <a:defRPr/>
            </a:pPr>
            <a:r>
              <a:rPr lang="zh-CN" altLang="en-US" sz="1600" smtClean="0">
                <a:solidFill>
                  <a:schemeClr val="bg1"/>
                </a:solidFill>
                <a:latin typeface="+mn-ea"/>
                <a:ea typeface="+mn-ea"/>
                <a:cs typeface="+mn-ea"/>
              </a:rPr>
              <a:t>地址是</a:t>
            </a:r>
            <a:r>
              <a:rPr lang="en-US" altLang="zh-CN" sz="1600" smtClean="0">
                <a:solidFill>
                  <a:schemeClr val="bg1"/>
                </a:solidFill>
                <a:latin typeface="+mn-ea"/>
                <a:ea typeface="+mn-ea"/>
                <a:cs typeface="+mn-ea"/>
              </a:rPr>
              <a:t>http://csyunboss.cn</a:t>
            </a:r>
            <a:endParaRPr lang="en-US" altLang="zh-CN" sz="1600" smtClean="0">
              <a:solidFill>
                <a:schemeClr val="bg1"/>
              </a:solidFill>
              <a:latin typeface="+mn-ea"/>
              <a:ea typeface="+mn-ea"/>
              <a:cs typeface="+mn-ea"/>
            </a:endParaRPr>
          </a:p>
        </p:txBody>
      </p:sp>
      <p:sp>
        <p:nvSpPr>
          <p:cNvPr id="36" name="椭圆 35"/>
          <p:cNvSpPr/>
          <p:nvPr/>
        </p:nvSpPr>
        <p:spPr>
          <a:xfrm>
            <a:off x="3843123" y="2976528"/>
            <a:ext cx="1001734" cy="1001734"/>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6" name="椭圆 5"/>
          <p:cNvSpPr/>
          <p:nvPr/>
        </p:nvSpPr>
        <p:spPr>
          <a:xfrm>
            <a:off x="757023" y="2976528"/>
            <a:ext cx="1001734" cy="1001734"/>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sp>
        <p:nvSpPr>
          <p:cNvPr id="8" name="椭圆 7"/>
          <p:cNvSpPr/>
          <p:nvPr/>
        </p:nvSpPr>
        <p:spPr>
          <a:xfrm>
            <a:off x="2269593" y="416843"/>
            <a:ext cx="1001734" cy="1001734"/>
          </a:xfrm>
          <a:prstGeom prst="ellipse">
            <a:avLst/>
          </a:prstGeom>
          <a:gradFill flip="none" rotWithShape="1">
            <a:gsLst>
              <a:gs pos="100000">
                <a:srgbClr val="FCFCFC"/>
              </a:gs>
              <a:gs pos="0">
                <a:srgbClr val="CCCCCC"/>
              </a:gs>
            </a:gsLst>
            <a:lin ang="7200000" scaled="0"/>
            <a:tileRect/>
          </a:gradFill>
          <a:ln w="12700" cap="flat" cmpd="sng" algn="ctr">
            <a:gradFill>
              <a:gsLst>
                <a:gs pos="89000">
                  <a:sysClr val="window" lastClr="FFFFFF">
                    <a:lumMod val="85000"/>
                  </a:sysClr>
                </a:gs>
                <a:gs pos="0">
                  <a:sysClr val="window" lastClr="FFFFFF"/>
                </a:gs>
              </a:gsLst>
              <a:lin ang="7200000" scaled="0"/>
            </a:gradFill>
            <a:prstDash val="solid"/>
          </a:ln>
          <a:effectLst>
            <a:outerShdw blurRad="254000" dist="127000" dir="8160000" algn="tr" rotWithShape="0">
              <a:prstClr val="black">
                <a:alpha val="34000"/>
              </a:prstClr>
            </a:outerShdw>
          </a:effectLst>
        </p:spPr>
        <p:txBody>
          <a:bodyPr anchor="ctr"/>
          <a:p>
            <a:pPr algn="ctr" defTabSz="914400">
              <a:defRPr/>
            </a:pPr>
            <a:endParaRPr lang="zh-CN" altLang="en-US" sz="1800" kern="0">
              <a:solidFill>
                <a:srgbClr val="002060"/>
              </a:solidFill>
              <a:latin typeface="Calibri" panose="020F0502020204030204"/>
              <a:ea typeface="宋体" panose="02010600030101010101" pitchFamily="2" charset="-122"/>
            </a:endParaRPr>
          </a:p>
        </p:txBody>
      </p:sp>
      <p:pic>
        <p:nvPicPr>
          <p:cNvPr id="11" name="图片 10" descr="icons8-性别中性用户-96"/>
          <p:cNvPicPr>
            <a:picLocks noChangeAspect="1"/>
          </p:cNvPicPr>
          <p:nvPr/>
        </p:nvPicPr>
        <p:blipFill>
          <a:blip r:embed="rId2"/>
          <a:stretch>
            <a:fillRect/>
          </a:stretch>
        </p:blipFill>
        <p:spPr>
          <a:xfrm>
            <a:off x="4097655" y="3219450"/>
            <a:ext cx="516255" cy="516255"/>
          </a:xfrm>
          <a:prstGeom prst="rect">
            <a:avLst/>
          </a:prstGeom>
        </p:spPr>
      </p:pic>
      <p:sp>
        <p:nvSpPr>
          <p:cNvPr id="32" name="文本框 7"/>
          <p:cNvSpPr txBox="1">
            <a:spLocks noChangeArrowheads="1"/>
          </p:cNvSpPr>
          <p:nvPr/>
        </p:nvSpPr>
        <p:spPr bwMode="auto">
          <a:xfrm>
            <a:off x="3806569" y="3978031"/>
            <a:ext cx="109728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514350">
              <a:defRPr sz="1300">
                <a:solidFill>
                  <a:schemeClr val="tx1"/>
                </a:solidFill>
                <a:latin typeface="Calibri" panose="020F0502020204030204" pitchFamily="34" charset="0"/>
                <a:ea typeface="宋体" panose="02010600030101010101" pitchFamily="2" charset="-122"/>
              </a:defRPr>
            </a:lvl1pPr>
            <a:lvl2pPr marL="742950" indent="-285750" defTabSz="514350">
              <a:defRPr sz="1300">
                <a:solidFill>
                  <a:schemeClr val="tx1"/>
                </a:solidFill>
                <a:latin typeface="Calibri" panose="020F0502020204030204" pitchFamily="34" charset="0"/>
                <a:ea typeface="宋体" panose="02010600030101010101" pitchFamily="2" charset="-122"/>
              </a:defRPr>
            </a:lvl2pPr>
            <a:lvl3pPr marL="1143000" indent="-228600" defTabSz="514350">
              <a:defRPr sz="1300">
                <a:solidFill>
                  <a:schemeClr val="tx1"/>
                </a:solidFill>
                <a:latin typeface="Calibri" panose="020F0502020204030204" pitchFamily="34" charset="0"/>
                <a:ea typeface="宋体" panose="02010600030101010101" pitchFamily="2" charset="-122"/>
              </a:defRPr>
            </a:lvl3pPr>
            <a:lvl4pPr marL="1600200" indent="-228600" defTabSz="514350">
              <a:defRPr sz="1300">
                <a:solidFill>
                  <a:schemeClr val="tx1"/>
                </a:solidFill>
                <a:latin typeface="Calibri" panose="020F0502020204030204" pitchFamily="34" charset="0"/>
                <a:ea typeface="宋体" panose="02010600030101010101" pitchFamily="2" charset="-122"/>
              </a:defRPr>
            </a:lvl4pPr>
            <a:lvl5pPr marL="2057400" indent="-228600" defTabSz="514350">
              <a:defRPr sz="1300">
                <a:solidFill>
                  <a:schemeClr val="tx1"/>
                </a:solidFill>
                <a:latin typeface="Calibri" panose="020F0502020204030204" pitchFamily="34" charset="0"/>
                <a:ea typeface="宋体" panose="02010600030101010101" pitchFamily="2" charset="-122"/>
              </a:defRPr>
            </a:lvl5pPr>
            <a:lvl6pPr marL="25146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zh-CN" sz="1800" b="1" smtClean="0">
                <a:solidFill>
                  <a:prstClr val="white"/>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rPr>
              <a:t>客户企业</a:t>
            </a:r>
            <a:endParaRPr lang="zh-CN" sz="1800" b="1" smtClean="0">
              <a:solidFill>
                <a:prstClr val="white"/>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endParaRPr>
          </a:p>
        </p:txBody>
      </p:sp>
      <p:pic>
        <p:nvPicPr>
          <p:cNvPr id="13" name="图片 12" descr="icons8-客户公司-96"/>
          <p:cNvPicPr>
            <a:picLocks noChangeAspect="1"/>
          </p:cNvPicPr>
          <p:nvPr/>
        </p:nvPicPr>
        <p:blipFill>
          <a:blip r:embed="rId3"/>
          <a:stretch>
            <a:fillRect/>
          </a:stretch>
        </p:blipFill>
        <p:spPr>
          <a:xfrm>
            <a:off x="923290" y="3180080"/>
            <a:ext cx="594995" cy="594995"/>
          </a:xfrm>
          <a:prstGeom prst="rect">
            <a:avLst/>
          </a:prstGeom>
        </p:spPr>
      </p:pic>
      <p:sp>
        <p:nvSpPr>
          <p:cNvPr id="14" name="文本框 7"/>
          <p:cNvSpPr txBox="1">
            <a:spLocks noChangeArrowheads="1"/>
          </p:cNvSpPr>
          <p:nvPr/>
        </p:nvSpPr>
        <p:spPr bwMode="auto">
          <a:xfrm>
            <a:off x="443609" y="3999621"/>
            <a:ext cx="155448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514350">
              <a:defRPr sz="1300">
                <a:solidFill>
                  <a:schemeClr val="tx1"/>
                </a:solidFill>
                <a:latin typeface="Calibri" panose="020F0502020204030204" pitchFamily="34" charset="0"/>
                <a:ea typeface="宋体" panose="02010600030101010101" pitchFamily="2" charset="-122"/>
              </a:defRPr>
            </a:lvl1pPr>
            <a:lvl2pPr marL="742950" indent="-285750" defTabSz="514350">
              <a:defRPr sz="1300">
                <a:solidFill>
                  <a:schemeClr val="tx1"/>
                </a:solidFill>
                <a:latin typeface="Calibri" panose="020F0502020204030204" pitchFamily="34" charset="0"/>
                <a:ea typeface="宋体" panose="02010600030101010101" pitchFamily="2" charset="-122"/>
              </a:defRPr>
            </a:lvl2pPr>
            <a:lvl3pPr marL="1143000" indent="-228600" defTabSz="514350">
              <a:defRPr sz="1300">
                <a:solidFill>
                  <a:schemeClr val="tx1"/>
                </a:solidFill>
                <a:latin typeface="Calibri" panose="020F0502020204030204" pitchFamily="34" charset="0"/>
                <a:ea typeface="宋体" panose="02010600030101010101" pitchFamily="2" charset="-122"/>
              </a:defRPr>
            </a:lvl3pPr>
            <a:lvl4pPr marL="1600200" indent="-228600" defTabSz="514350">
              <a:defRPr sz="1300">
                <a:solidFill>
                  <a:schemeClr val="tx1"/>
                </a:solidFill>
                <a:latin typeface="Calibri" panose="020F0502020204030204" pitchFamily="34" charset="0"/>
                <a:ea typeface="宋体" panose="02010600030101010101" pitchFamily="2" charset="-122"/>
              </a:defRPr>
            </a:lvl4pPr>
            <a:lvl5pPr marL="2057400" indent="-228600" defTabSz="514350">
              <a:defRPr sz="1300">
                <a:solidFill>
                  <a:schemeClr val="tx1"/>
                </a:solidFill>
                <a:latin typeface="Calibri" panose="020F0502020204030204" pitchFamily="34" charset="0"/>
                <a:ea typeface="宋体" panose="02010600030101010101" pitchFamily="2" charset="-122"/>
              </a:defRPr>
            </a:lvl5pPr>
            <a:lvl6pPr marL="25146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zh-CN" sz="1800" b="1" smtClean="0">
                <a:solidFill>
                  <a:prstClr val="white"/>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rPr>
              <a:t>财税代理公司</a:t>
            </a:r>
            <a:endParaRPr lang="zh-CN" sz="1800" b="1" smtClean="0">
              <a:solidFill>
                <a:prstClr val="white"/>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endParaRPr>
          </a:p>
        </p:txBody>
      </p:sp>
      <p:pic>
        <p:nvPicPr>
          <p:cNvPr id="15" name="图片 14"/>
          <p:cNvPicPr>
            <a:picLocks noChangeAspect="1"/>
          </p:cNvPicPr>
          <p:nvPr/>
        </p:nvPicPr>
        <p:blipFill>
          <a:blip r:embed="rId4"/>
          <a:stretch>
            <a:fillRect/>
          </a:stretch>
        </p:blipFill>
        <p:spPr>
          <a:xfrm>
            <a:off x="2499995" y="587375"/>
            <a:ext cx="541020" cy="692785"/>
          </a:xfrm>
          <a:prstGeom prst="rect">
            <a:avLst/>
          </a:prstGeom>
        </p:spPr>
      </p:pic>
      <p:sp>
        <p:nvSpPr>
          <p:cNvPr id="17" name="文本框 7"/>
          <p:cNvSpPr txBox="1">
            <a:spLocks noChangeArrowheads="1"/>
          </p:cNvSpPr>
          <p:nvPr/>
        </p:nvSpPr>
        <p:spPr bwMode="auto">
          <a:xfrm>
            <a:off x="1993009" y="1439936"/>
            <a:ext cx="155448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defTabSz="514350">
              <a:defRPr sz="1300">
                <a:solidFill>
                  <a:schemeClr val="tx1"/>
                </a:solidFill>
                <a:latin typeface="Calibri" panose="020F0502020204030204" pitchFamily="34" charset="0"/>
                <a:ea typeface="宋体" panose="02010600030101010101" pitchFamily="2" charset="-122"/>
              </a:defRPr>
            </a:lvl1pPr>
            <a:lvl2pPr marL="742950" indent="-285750" defTabSz="514350">
              <a:defRPr sz="1300">
                <a:solidFill>
                  <a:schemeClr val="tx1"/>
                </a:solidFill>
                <a:latin typeface="Calibri" panose="020F0502020204030204" pitchFamily="34" charset="0"/>
                <a:ea typeface="宋体" panose="02010600030101010101" pitchFamily="2" charset="-122"/>
              </a:defRPr>
            </a:lvl2pPr>
            <a:lvl3pPr marL="1143000" indent="-228600" defTabSz="514350">
              <a:defRPr sz="1300">
                <a:solidFill>
                  <a:schemeClr val="tx1"/>
                </a:solidFill>
                <a:latin typeface="Calibri" panose="020F0502020204030204" pitchFamily="34" charset="0"/>
                <a:ea typeface="宋体" panose="02010600030101010101" pitchFamily="2" charset="-122"/>
              </a:defRPr>
            </a:lvl3pPr>
            <a:lvl4pPr marL="1600200" indent="-228600" defTabSz="514350">
              <a:defRPr sz="1300">
                <a:solidFill>
                  <a:schemeClr val="tx1"/>
                </a:solidFill>
                <a:latin typeface="Calibri" panose="020F0502020204030204" pitchFamily="34" charset="0"/>
                <a:ea typeface="宋体" panose="02010600030101010101" pitchFamily="2" charset="-122"/>
              </a:defRPr>
            </a:lvl4pPr>
            <a:lvl5pPr marL="2057400" indent="-228600" defTabSz="514350">
              <a:defRPr sz="1300">
                <a:solidFill>
                  <a:schemeClr val="tx1"/>
                </a:solidFill>
                <a:latin typeface="Calibri" panose="020F0502020204030204" pitchFamily="34" charset="0"/>
                <a:ea typeface="宋体" panose="02010600030101010101" pitchFamily="2" charset="-122"/>
              </a:defRPr>
            </a:lvl5pPr>
            <a:lvl6pPr marL="25146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51435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fontAlgn="base">
              <a:spcBef>
                <a:spcPct val="0"/>
              </a:spcBef>
              <a:spcAft>
                <a:spcPct val="0"/>
              </a:spcAft>
            </a:pPr>
            <a:r>
              <a:rPr lang="zh-CN" sz="1800" b="1" smtClean="0">
                <a:solidFill>
                  <a:prstClr val="white"/>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rPr>
              <a:t>灵鹿财税平台</a:t>
            </a:r>
            <a:endParaRPr lang="zh-CN" sz="1800" b="1" smtClean="0">
              <a:solidFill>
                <a:prstClr val="white"/>
              </a:solidFill>
              <a:effectLst>
                <a:outerShdw blurRad="50800" dist="38100" dir="5400000" algn="t" rotWithShape="0">
                  <a:prstClr val="black">
                    <a:alpha val="40000"/>
                  </a:prstClr>
                </a:outerShdw>
              </a:effectLst>
              <a:latin typeface="微软雅黑" panose="020B0503020204020204" charset="-122"/>
              <a:ea typeface="微软雅黑" panose="020B0503020204020204" charset="-122"/>
            </a:endParaRPr>
          </a:p>
        </p:txBody>
      </p:sp>
      <p:sp>
        <p:nvSpPr>
          <p:cNvPr id="18" name="左右箭头 17"/>
          <p:cNvSpPr/>
          <p:nvPr/>
        </p:nvSpPr>
        <p:spPr>
          <a:xfrm rot="18480000">
            <a:off x="1261745" y="2225675"/>
            <a:ext cx="1153160" cy="19240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左右箭头 18"/>
          <p:cNvSpPr/>
          <p:nvPr/>
        </p:nvSpPr>
        <p:spPr>
          <a:xfrm rot="3300000">
            <a:off x="3022600" y="2225675"/>
            <a:ext cx="1153160" cy="19240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左右箭头 19"/>
          <p:cNvSpPr/>
          <p:nvPr/>
        </p:nvSpPr>
        <p:spPr>
          <a:xfrm>
            <a:off x="2193925" y="3463290"/>
            <a:ext cx="1153160" cy="192405"/>
          </a:xfrm>
          <a:prstGeom prst="lef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transition spd="slow" advTm="0">
    <p:split orient="ver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图片 23"/>
          <p:cNvPicPr>
            <a:picLocks noChangeAspect="1"/>
          </p:cNvPicPr>
          <p:nvPr/>
        </p:nvPicPr>
        <p:blipFill rotWithShape="1">
          <a:blip r:embed="rId1">
            <a:extLst>
              <a:ext uri="{28A0092B-C50C-407E-A947-70E740481C1C}">
                <a14:useLocalDpi xmlns:a14="http://schemas.microsoft.com/office/drawing/2010/main" val="0"/>
              </a:ext>
            </a:extLst>
          </a:blip>
          <a:srcRect t="24767" r="95" b="13518"/>
          <a:stretch>
            <a:fillRect/>
          </a:stretch>
        </p:blipFill>
        <p:spPr>
          <a:xfrm>
            <a:off x="0" y="426719"/>
            <a:ext cx="9144000" cy="3762103"/>
          </a:xfrm>
          <a:prstGeom prst="rect">
            <a:avLst/>
          </a:prstGeom>
        </p:spPr>
      </p:pic>
      <p:sp>
        <p:nvSpPr>
          <p:cNvPr id="5" name="矩形 4"/>
          <p:cNvSpPr/>
          <p:nvPr/>
        </p:nvSpPr>
        <p:spPr>
          <a:xfrm>
            <a:off x="277032" y="2571750"/>
            <a:ext cx="4697151" cy="2261809"/>
          </a:xfrm>
          <a:prstGeom prst="rect">
            <a:avLst/>
          </a:prstGeom>
          <a:solidFill>
            <a:srgbClr val="C517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647348" y="3402168"/>
            <a:ext cx="2241903" cy="45719"/>
            <a:chOff x="1239791" y="3373704"/>
            <a:chExt cx="5327375" cy="56535"/>
          </a:xfrm>
        </p:grpSpPr>
        <p:sp>
          <p:nvSpPr>
            <p:cNvPr id="11" name="矩形 10"/>
            <p:cNvSpPr/>
            <p:nvPr/>
          </p:nvSpPr>
          <p:spPr>
            <a:xfrm>
              <a:off x="1239791" y="3373704"/>
              <a:ext cx="1068443" cy="56535"/>
            </a:xfrm>
            <a:prstGeom prst="rect">
              <a:avLst/>
            </a:prstGeom>
            <a:solidFill>
              <a:schemeClr val="accent2"/>
            </a:solidFill>
            <a:ln w="12700" cap="flat" cmpd="sng" algn="ctr">
              <a:noFill/>
              <a:prstDash val="solid"/>
              <a:miter lim="800000"/>
            </a:ln>
            <a:effectLst/>
          </p:spPr>
          <p:txBody>
            <a:bodyPr rtlCol="0" anchor="ctr"/>
            <a:lstStyle/>
            <a:p>
              <a:pPr algn="ctr">
                <a:defRPr/>
              </a:pPr>
              <a:endParaRPr lang="zh-CN" altLang="en-US" kern="0">
                <a:solidFill>
                  <a:schemeClr val="bg1"/>
                </a:solidFill>
              </a:endParaRPr>
            </a:p>
          </p:txBody>
        </p:sp>
        <p:sp>
          <p:nvSpPr>
            <p:cNvPr id="12" name="矩形 11"/>
            <p:cNvSpPr/>
            <p:nvPr/>
          </p:nvSpPr>
          <p:spPr>
            <a:xfrm>
              <a:off x="5498723" y="3373704"/>
              <a:ext cx="1068443" cy="56535"/>
            </a:xfrm>
            <a:prstGeom prst="rect">
              <a:avLst/>
            </a:prstGeom>
            <a:solidFill>
              <a:srgbClr val="CAA884"/>
            </a:solidFill>
            <a:ln w="12700" cap="flat" cmpd="sng" algn="ctr">
              <a:noFill/>
              <a:prstDash val="solid"/>
              <a:miter lim="800000"/>
            </a:ln>
            <a:effectLst/>
          </p:spPr>
          <p:txBody>
            <a:bodyPr rtlCol="0" anchor="ctr"/>
            <a:lstStyle/>
            <a:p>
              <a:pPr algn="ctr">
                <a:defRPr/>
              </a:pPr>
              <a:endParaRPr lang="zh-CN" altLang="en-US" kern="0">
                <a:solidFill>
                  <a:schemeClr val="bg1"/>
                </a:solidFill>
              </a:endParaRPr>
            </a:p>
          </p:txBody>
        </p:sp>
        <p:sp>
          <p:nvSpPr>
            <p:cNvPr id="13" name="矩形 12"/>
            <p:cNvSpPr/>
            <p:nvPr/>
          </p:nvSpPr>
          <p:spPr>
            <a:xfrm>
              <a:off x="2305265" y="3373704"/>
              <a:ext cx="1068443" cy="56535"/>
            </a:xfrm>
            <a:prstGeom prst="rect">
              <a:avLst/>
            </a:prstGeom>
            <a:solidFill>
              <a:srgbClr val="613620"/>
            </a:solidFill>
            <a:ln w="12700" cap="flat" cmpd="sng" algn="ctr">
              <a:noFill/>
              <a:prstDash val="solid"/>
              <a:miter lim="800000"/>
            </a:ln>
            <a:effectLst/>
          </p:spPr>
          <p:txBody>
            <a:bodyPr rtlCol="0" anchor="ctr"/>
            <a:lstStyle/>
            <a:p>
              <a:pPr algn="ctr">
                <a:defRPr/>
              </a:pPr>
              <a:endParaRPr lang="zh-CN" altLang="en-US" kern="0">
                <a:solidFill>
                  <a:schemeClr val="bg1"/>
                </a:solidFill>
              </a:endParaRPr>
            </a:p>
          </p:txBody>
        </p:sp>
        <p:sp>
          <p:nvSpPr>
            <p:cNvPr id="14" name="矩形 13"/>
            <p:cNvSpPr/>
            <p:nvPr/>
          </p:nvSpPr>
          <p:spPr>
            <a:xfrm>
              <a:off x="4433247" y="3373704"/>
              <a:ext cx="1068443" cy="56535"/>
            </a:xfrm>
            <a:prstGeom prst="rect">
              <a:avLst/>
            </a:prstGeom>
            <a:solidFill>
              <a:schemeClr val="accent1">
                <a:lumMod val="75000"/>
              </a:schemeClr>
            </a:solidFill>
            <a:ln w="12700" cap="flat" cmpd="sng" algn="ctr">
              <a:noFill/>
              <a:prstDash val="solid"/>
              <a:miter lim="800000"/>
            </a:ln>
            <a:effectLst/>
          </p:spPr>
          <p:txBody>
            <a:bodyPr rtlCol="0" anchor="ctr"/>
            <a:lstStyle/>
            <a:p>
              <a:pPr algn="ctr">
                <a:defRPr/>
              </a:pPr>
              <a:endParaRPr lang="zh-CN" altLang="en-US" kern="0">
                <a:solidFill>
                  <a:schemeClr val="bg1"/>
                </a:solidFill>
              </a:endParaRPr>
            </a:p>
          </p:txBody>
        </p:sp>
        <p:sp>
          <p:nvSpPr>
            <p:cNvPr id="15" name="矩形 14"/>
            <p:cNvSpPr/>
            <p:nvPr/>
          </p:nvSpPr>
          <p:spPr>
            <a:xfrm>
              <a:off x="3370741" y="3373704"/>
              <a:ext cx="1068443" cy="56535"/>
            </a:xfrm>
            <a:prstGeom prst="rect">
              <a:avLst/>
            </a:prstGeom>
            <a:solidFill>
              <a:srgbClr val="D8D8D8"/>
            </a:solidFill>
            <a:ln w="12700" cap="flat" cmpd="sng" algn="ctr">
              <a:noFill/>
              <a:prstDash val="solid"/>
              <a:miter lim="800000"/>
            </a:ln>
            <a:effectLst/>
          </p:spPr>
          <p:txBody>
            <a:bodyPr rtlCol="0" anchor="ctr"/>
            <a:lstStyle/>
            <a:p>
              <a:pPr algn="ctr">
                <a:defRPr/>
              </a:pPr>
              <a:endParaRPr lang="zh-CN" altLang="en-US" kern="0">
                <a:solidFill>
                  <a:schemeClr val="bg1"/>
                </a:solidFill>
              </a:endParaRPr>
            </a:p>
          </p:txBody>
        </p:sp>
      </p:grpSp>
      <p:sp>
        <p:nvSpPr>
          <p:cNvPr id="9" name="文本框 19"/>
          <p:cNvSpPr txBox="1">
            <a:spLocks noChangeArrowheads="1"/>
          </p:cNvSpPr>
          <p:nvPr/>
        </p:nvSpPr>
        <p:spPr bwMode="auto">
          <a:xfrm>
            <a:off x="551815" y="2811145"/>
            <a:ext cx="233743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marL="0" marR="0" lvl="0" indent="0" defTabSz="914400" eaLnBrk="1" fontAlgn="base" latinLnBrk="0" hangingPunct="1">
              <a:lnSpc>
                <a:spcPct val="100000"/>
              </a:lnSpc>
              <a:spcBef>
                <a:spcPct val="0"/>
              </a:spcBef>
              <a:spcAft>
                <a:spcPct val="0"/>
              </a:spcAft>
              <a:buClrTx/>
              <a:buSzTx/>
              <a:buFont typeface="Arial" panose="020B0604020202020204" pitchFamily="34" charset="0"/>
              <a:buNone/>
              <a:defRPr/>
            </a:pPr>
            <a:r>
              <a:rPr kumimoji="0" lang="en-US" altLang="zh-CN" sz="2800" b="1" i="0" u="none" strike="noStrike" kern="0" cap="none" spc="0" normalizeH="0" baseline="0" noProof="0" smtClean="0">
                <a:ln>
                  <a:noFill/>
                </a:ln>
                <a:solidFill>
                  <a:schemeClr val="bg1"/>
                </a:solidFill>
                <a:effectLst/>
                <a:uLnTx/>
                <a:uFillTx/>
                <a:sym typeface="Arial" panose="020B0604020202020204" pitchFamily="34" charset="0"/>
              </a:rPr>
              <a:t>02.</a:t>
            </a:r>
            <a:r>
              <a:rPr kumimoji="0" lang="zh-CN" altLang="en-US" sz="2800" b="1" i="0" u="none" strike="noStrike" kern="0" cap="none" spc="0" normalizeH="0" baseline="0" noProof="0" smtClean="0">
                <a:ln>
                  <a:noFill/>
                </a:ln>
                <a:solidFill>
                  <a:schemeClr val="bg1"/>
                </a:solidFill>
                <a:effectLst/>
                <a:uLnTx/>
                <a:uFillTx/>
                <a:sym typeface="Arial" panose="020B0604020202020204" pitchFamily="34" charset="0"/>
              </a:rPr>
              <a:t>团队情况</a:t>
            </a:r>
            <a:endParaRPr kumimoji="0" lang="zh-CN" altLang="en-US" sz="2800" b="1" i="0" u="none" strike="noStrike" kern="0" cap="none" spc="0" normalizeH="0" baseline="0" noProof="0" smtClean="0">
              <a:ln>
                <a:noFill/>
              </a:ln>
              <a:solidFill>
                <a:schemeClr val="bg1"/>
              </a:solidFill>
              <a:effectLst/>
              <a:uLnTx/>
              <a:uFillTx/>
              <a:sym typeface="Arial" panose="020B0604020202020204" pitchFamily="34" charset="0"/>
            </a:endParaRPr>
          </a:p>
        </p:txBody>
      </p:sp>
      <p:sp>
        <p:nvSpPr>
          <p:cNvPr id="23" name="Rectangle 15"/>
          <p:cNvSpPr>
            <a:spLocks noChangeArrowheads="1"/>
          </p:cNvSpPr>
          <p:nvPr/>
        </p:nvSpPr>
        <p:spPr bwMode="auto">
          <a:xfrm>
            <a:off x="552114" y="3477866"/>
            <a:ext cx="4146986" cy="11988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Arial" panose="020B0604020202020204" pitchFamily="34" charset="0"/>
                <a:ea typeface="微软雅黑" panose="020B0503020204020204" charset="-122"/>
              </a:defRPr>
            </a:lvl1pPr>
            <a:lvl2pPr marL="742950" indent="-285750">
              <a:defRPr sz="1300">
                <a:solidFill>
                  <a:schemeClr val="tx1"/>
                </a:solidFill>
                <a:latin typeface="Arial" panose="020B0604020202020204" pitchFamily="34" charset="0"/>
                <a:ea typeface="微软雅黑" panose="020B0503020204020204" charset="-122"/>
              </a:defRPr>
            </a:lvl2pPr>
            <a:lvl3pPr marL="1143000" indent="-228600">
              <a:defRPr sz="1300">
                <a:solidFill>
                  <a:schemeClr val="tx1"/>
                </a:solidFill>
                <a:latin typeface="Arial" panose="020B0604020202020204" pitchFamily="34" charset="0"/>
                <a:ea typeface="微软雅黑" panose="020B0503020204020204" charset="-122"/>
              </a:defRPr>
            </a:lvl3pPr>
            <a:lvl4pPr marL="1600200" indent="-228600">
              <a:defRPr sz="1300">
                <a:solidFill>
                  <a:schemeClr val="tx1"/>
                </a:solidFill>
                <a:latin typeface="Arial" panose="020B0604020202020204" pitchFamily="34" charset="0"/>
                <a:ea typeface="微软雅黑" panose="020B0503020204020204" charset="-122"/>
              </a:defRPr>
            </a:lvl4pPr>
            <a:lvl5pPr marL="2057400" indent="-228600">
              <a:defRPr sz="1300">
                <a:solidFill>
                  <a:schemeClr val="tx1"/>
                </a:solidFill>
                <a:latin typeface="Arial" panose="020B0604020202020204" pitchFamily="34" charset="0"/>
                <a:ea typeface="微软雅黑" panose="020B0503020204020204" charset="-122"/>
              </a:defRPr>
            </a:lvl5pPr>
            <a:lvl6pPr marL="25146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marL="29718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marL="34290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marL="3886200" indent="-2286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defTabSz="914400">
              <a:lnSpc>
                <a:spcPct val="150000"/>
              </a:lnSpc>
              <a:defRPr/>
            </a:pPr>
            <a:r>
              <a:rPr lang="en-US" altLang="zh-CN" sz="1600">
                <a:solidFill>
                  <a:schemeClr val="bg1"/>
                </a:solidFill>
                <a:latin typeface="+mn-lt"/>
              </a:rPr>
              <a:t>目前团队全体成员就职于某财税代理公司研发部，主要研发公司的税云系统</a:t>
            </a:r>
            <a:r>
              <a:rPr lang="zh-CN" altLang="en-US" sz="1600">
                <a:solidFill>
                  <a:schemeClr val="bg1"/>
                </a:solidFill>
                <a:latin typeface="+mn-lt"/>
              </a:rPr>
              <a:t>。</a:t>
            </a:r>
            <a:endParaRPr lang="zh-CN" altLang="en-US" sz="1600">
              <a:solidFill>
                <a:schemeClr val="bg1"/>
              </a:solidFill>
              <a:latin typeface="+mn-lt"/>
            </a:endParaRPr>
          </a:p>
          <a:p>
            <a:pPr defTabSz="914400">
              <a:lnSpc>
                <a:spcPct val="150000"/>
              </a:lnSpc>
              <a:defRPr/>
            </a:pPr>
            <a:r>
              <a:rPr lang="zh-CN" altLang="en-US" sz="1600">
                <a:solidFill>
                  <a:schemeClr val="bg1"/>
                </a:solidFill>
                <a:latin typeface="+mn-lt"/>
              </a:rPr>
              <a:t>部门</a:t>
            </a:r>
            <a:r>
              <a:rPr lang="en-US" altLang="zh-CN" sz="1600">
                <a:solidFill>
                  <a:schemeClr val="bg1"/>
                </a:solidFill>
                <a:latin typeface="+mn-lt"/>
              </a:rPr>
              <a:t>人员有5人，平均年龄25岁。</a:t>
            </a:r>
            <a:endParaRPr lang="zh-CN" altLang="en-US" sz="1600">
              <a:solidFill>
                <a:schemeClr val="bg1"/>
              </a:solidFill>
              <a:latin typeface="+mn-lt"/>
            </a:endParaRPr>
          </a:p>
        </p:txBody>
      </p:sp>
    </p:spTree>
  </p:cSld>
  <p:clrMapOvr>
    <a:masterClrMapping/>
  </p:clrMapOvr>
  <mc:AlternateContent xmlns:mc="http://schemas.openxmlformats.org/markup-compatibility/2006">
    <mc:Choice xmlns:p14="http://schemas.microsoft.com/office/powerpoint/2010/main" Requires="p14">
      <p:transition spd="slow" p14:dur="1300" advTm="0">
        <p:split orient="vert"/>
      </p:transition>
    </mc:Choice>
    <mc:Fallback>
      <p:transition spd="slow" advTm="0">
        <p:split orient="vert"/>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5" name="矩形 4"/>
          <p:cNvSpPr/>
          <p:nvPr/>
        </p:nvSpPr>
        <p:spPr>
          <a:xfrm>
            <a:off x="-635" y="1135380"/>
            <a:ext cx="2926080" cy="2861945"/>
          </a:xfrm>
          <a:prstGeom prst="rect">
            <a:avLst/>
          </a:prstGeom>
          <a:solidFill>
            <a:srgbClr val="C517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7" name="组合 6"/>
          <p:cNvGrpSpPr/>
          <p:nvPr/>
        </p:nvGrpSpPr>
        <p:grpSpPr>
          <a:xfrm flipV="1">
            <a:off x="0" y="5056414"/>
            <a:ext cx="9144000" cy="87086"/>
            <a:chOff x="1239791" y="3373704"/>
            <a:chExt cx="5327375" cy="56535"/>
          </a:xfrm>
        </p:grpSpPr>
        <p:sp>
          <p:nvSpPr>
            <p:cNvPr id="8" name="矩形 7"/>
            <p:cNvSpPr/>
            <p:nvPr/>
          </p:nvSpPr>
          <p:spPr>
            <a:xfrm>
              <a:off x="1239791" y="3373704"/>
              <a:ext cx="1068443" cy="56535"/>
            </a:xfrm>
            <a:prstGeom prst="rect">
              <a:avLst/>
            </a:prstGeom>
            <a:solidFill>
              <a:srgbClr val="2E5660"/>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9" name="矩形 8"/>
            <p:cNvSpPr/>
            <p:nvPr/>
          </p:nvSpPr>
          <p:spPr>
            <a:xfrm>
              <a:off x="5498723" y="3373704"/>
              <a:ext cx="1068443" cy="56535"/>
            </a:xfrm>
            <a:prstGeom prst="rect">
              <a:avLst/>
            </a:prstGeom>
            <a:solidFill>
              <a:srgbClr val="CAA884"/>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10" name="矩形 9"/>
            <p:cNvSpPr/>
            <p:nvPr/>
          </p:nvSpPr>
          <p:spPr>
            <a:xfrm>
              <a:off x="2305265" y="3373704"/>
              <a:ext cx="1068443" cy="56535"/>
            </a:xfrm>
            <a:prstGeom prst="rect">
              <a:avLst/>
            </a:prstGeom>
            <a:solidFill>
              <a:srgbClr val="613620"/>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11" name="矩形 10"/>
            <p:cNvSpPr/>
            <p:nvPr/>
          </p:nvSpPr>
          <p:spPr>
            <a:xfrm>
              <a:off x="4433247" y="3373704"/>
              <a:ext cx="1068443" cy="56535"/>
            </a:xfrm>
            <a:prstGeom prst="rect">
              <a:avLst/>
            </a:prstGeom>
            <a:solidFill>
              <a:srgbClr val="C51729"/>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sp>
          <p:nvSpPr>
            <p:cNvPr id="12" name="矩形 11"/>
            <p:cNvSpPr/>
            <p:nvPr/>
          </p:nvSpPr>
          <p:spPr>
            <a:xfrm>
              <a:off x="3370741" y="3373704"/>
              <a:ext cx="1068443" cy="56535"/>
            </a:xfrm>
            <a:prstGeom prst="rect">
              <a:avLst/>
            </a:prstGeom>
            <a:solidFill>
              <a:srgbClr val="D8D8D8"/>
            </a:solidFill>
            <a:ln w="12700" cap="flat" cmpd="sng" algn="ctr">
              <a:noFill/>
              <a:prstDash val="solid"/>
              <a:miter lim="800000"/>
            </a:ln>
            <a:effectLst/>
          </p:spPr>
          <p:txBody>
            <a:bodyPr rtlCol="0" anchor="ctr"/>
            <a:lstStyle/>
            <a:p>
              <a:pPr algn="ctr">
                <a:defRPr/>
              </a:pPr>
              <a:endParaRPr lang="zh-CN" altLang="en-US" kern="0">
                <a:solidFill>
                  <a:prstClr val="white"/>
                </a:solidFill>
              </a:endParaRPr>
            </a:p>
          </p:txBody>
        </p:sp>
      </p:grpSp>
      <p:sp>
        <p:nvSpPr>
          <p:cNvPr id="60" name="Freeform 13"/>
          <p:cNvSpPr>
            <a:spLocks noEditPoints="1"/>
          </p:cNvSpPr>
          <p:nvPr/>
        </p:nvSpPr>
        <p:spPr bwMode="auto">
          <a:xfrm>
            <a:off x="5400675" y="286385"/>
            <a:ext cx="1388745" cy="1333500"/>
          </a:xfrm>
          <a:custGeom>
            <a:avLst/>
            <a:gdLst>
              <a:gd name="T0" fmla="*/ 404 w 407"/>
              <a:gd name="T1" fmla="*/ 254 h 414"/>
              <a:gd name="T2" fmla="*/ 370 w 407"/>
              <a:gd name="T3" fmla="*/ 192 h 414"/>
              <a:gd name="T4" fmla="*/ 407 w 407"/>
              <a:gd name="T5" fmla="*/ 172 h 414"/>
              <a:gd name="T6" fmla="*/ 393 w 407"/>
              <a:gd name="T7" fmla="*/ 127 h 414"/>
              <a:gd name="T8" fmla="*/ 329 w 407"/>
              <a:gd name="T9" fmla="*/ 96 h 414"/>
              <a:gd name="T10" fmla="*/ 347 w 407"/>
              <a:gd name="T11" fmla="*/ 59 h 414"/>
              <a:gd name="T12" fmla="*/ 311 w 407"/>
              <a:gd name="T13" fmla="*/ 32 h 414"/>
              <a:gd name="T14" fmla="*/ 241 w 407"/>
              <a:gd name="T15" fmla="*/ 44 h 414"/>
              <a:gd name="T16" fmla="*/ 234 w 407"/>
              <a:gd name="T17" fmla="*/ 3 h 414"/>
              <a:gd name="T18" fmla="*/ 187 w 407"/>
              <a:gd name="T19" fmla="*/ 2 h 414"/>
              <a:gd name="T20" fmla="*/ 137 w 407"/>
              <a:gd name="T21" fmla="*/ 53 h 414"/>
              <a:gd name="T22" fmla="*/ 108 w 407"/>
              <a:gd name="T23" fmla="*/ 24 h 414"/>
              <a:gd name="T24" fmla="*/ 69 w 407"/>
              <a:gd name="T25" fmla="*/ 51 h 414"/>
              <a:gd name="T26" fmla="*/ 59 w 407"/>
              <a:gd name="T27" fmla="*/ 122 h 414"/>
              <a:gd name="T28" fmla="*/ 18 w 407"/>
              <a:gd name="T29" fmla="*/ 115 h 414"/>
              <a:gd name="T30" fmla="*/ 2 w 407"/>
              <a:gd name="T31" fmla="*/ 160 h 414"/>
              <a:gd name="T32" fmla="*/ 38 w 407"/>
              <a:gd name="T33" fmla="*/ 182 h 414"/>
              <a:gd name="T34" fmla="*/ 0 w 407"/>
              <a:gd name="T35" fmla="*/ 242 h 414"/>
              <a:gd name="T36" fmla="*/ 13 w 407"/>
              <a:gd name="T37" fmla="*/ 288 h 414"/>
              <a:gd name="T38" fmla="*/ 54 w 407"/>
              <a:gd name="T39" fmla="*/ 284 h 414"/>
              <a:gd name="T40" fmla="*/ 59 w 407"/>
              <a:gd name="T41" fmla="*/ 355 h 414"/>
              <a:gd name="T42" fmla="*/ 96 w 407"/>
              <a:gd name="T43" fmla="*/ 384 h 414"/>
              <a:gd name="T44" fmla="*/ 128 w 407"/>
              <a:gd name="T45" fmla="*/ 357 h 414"/>
              <a:gd name="T46" fmla="*/ 174 w 407"/>
              <a:gd name="T47" fmla="*/ 411 h 414"/>
              <a:gd name="T48" fmla="*/ 221 w 407"/>
              <a:gd name="T49" fmla="*/ 413 h 414"/>
              <a:gd name="T50" fmla="*/ 230 w 407"/>
              <a:gd name="T51" fmla="*/ 373 h 414"/>
              <a:gd name="T52" fmla="*/ 299 w 407"/>
              <a:gd name="T53" fmla="*/ 390 h 414"/>
              <a:gd name="T54" fmla="*/ 339 w 407"/>
              <a:gd name="T55" fmla="*/ 363 h 414"/>
              <a:gd name="T56" fmla="*/ 322 w 407"/>
              <a:gd name="T57" fmla="*/ 325 h 414"/>
              <a:gd name="T58" fmla="*/ 388 w 407"/>
              <a:gd name="T59" fmla="*/ 298 h 414"/>
              <a:gd name="T60" fmla="*/ 398 w 407"/>
              <a:gd name="T61" fmla="*/ 276 h 414"/>
              <a:gd name="T62" fmla="*/ 162 w 407"/>
              <a:gd name="T63" fmla="*/ 322 h 414"/>
              <a:gd name="T64" fmla="*/ 244 w 407"/>
              <a:gd name="T65" fmla="*/ 92 h 414"/>
              <a:gd name="T66" fmla="*/ 162 w 407"/>
              <a:gd name="T67" fmla="*/ 322 h 4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07" h="414">
                <a:moveTo>
                  <a:pt x="404" y="254"/>
                </a:moveTo>
                <a:cubicBezTo>
                  <a:pt x="404" y="254"/>
                  <a:pt x="404" y="254"/>
                  <a:pt x="404" y="254"/>
                </a:cubicBezTo>
                <a:cubicBezTo>
                  <a:pt x="369" y="233"/>
                  <a:pt x="369" y="233"/>
                  <a:pt x="369" y="233"/>
                </a:cubicBezTo>
                <a:cubicBezTo>
                  <a:pt x="370" y="192"/>
                  <a:pt x="370" y="192"/>
                  <a:pt x="370" y="192"/>
                </a:cubicBezTo>
                <a:cubicBezTo>
                  <a:pt x="406" y="172"/>
                  <a:pt x="406" y="172"/>
                  <a:pt x="406" y="172"/>
                </a:cubicBezTo>
                <a:cubicBezTo>
                  <a:pt x="407" y="172"/>
                  <a:pt x="407" y="172"/>
                  <a:pt x="407" y="172"/>
                </a:cubicBezTo>
                <a:cubicBezTo>
                  <a:pt x="404" y="157"/>
                  <a:pt x="399" y="141"/>
                  <a:pt x="393" y="127"/>
                </a:cubicBezTo>
                <a:cubicBezTo>
                  <a:pt x="393" y="127"/>
                  <a:pt x="393" y="127"/>
                  <a:pt x="393" y="127"/>
                </a:cubicBezTo>
                <a:cubicBezTo>
                  <a:pt x="352" y="130"/>
                  <a:pt x="352" y="130"/>
                  <a:pt x="352" y="130"/>
                </a:cubicBezTo>
                <a:cubicBezTo>
                  <a:pt x="329" y="96"/>
                  <a:pt x="329" y="96"/>
                  <a:pt x="329" y="96"/>
                </a:cubicBezTo>
                <a:cubicBezTo>
                  <a:pt x="346" y="59"/>
                  <a:pt x="346" y="59"/>
                  <a:pt x="346" y="59"/>
                </a:cubicBezTo>
                <a:cubicBezTo>
                  <a:pt x="347" y="59"/>
                  <a:pt x="347" y="59"/>
                  <a:pt x="347" y="59"/>
                </a:cubicBezTo>
                <a:cubicBezTo>
                  <a:pt x="336" y="49"/>
                  <a:pt x="324" y="39"/>
                  <a:pt x="311" y="31"/>
                </a:cubicBezTo>
                <a:cubicBezTo>
                  <a:pt x="311" y="32"/>
                  <a:pt x="311" y="32"/>
                  <a:pt x="311" y="32"/>
                </a:cubicBezTo>
                <a:cubicBezTo>
                  <a:pt x="279" y="58"/>
                  <a:pt x="279" y="58"/>
                  <a:pt x="279" y="58"/>
                </a:cubicBezTo>
                <a:cubicBezTo>
                  <a:pt x="241" y="44"/>
                  <a:pt x="241" y="44"/>
                  <a:pt x="241" y="44"/>
                </a:cubicBezTo>
                <a:cubicBezTo>
                  <a:pt x="233" y="4"/>
                  <a:pt x="233" y="4"/>
                  <a:pt x="233" y="4"/>
                </a:cubicBezTo>
                <a:cubicBezTo>
                  <a:pt x="234" y="3"/>
                  <a:pt x="234" y="3"/>
                  <a:pt x="234" y="3"/>
                </a:cubicBezTo>
                <a:cubicBezTo>
                  <a:pt x="218" y="1"/>
                  <a:pt x="202" y="0"/>
                  <a:pt x="186" y="2"/>
                </a:cubicBezTo>
                <a:cubicBezTo>
                  <a:pt x="187" y="2"/>
                  <a:pt x="187" y="2"/>
                  <a:pt x="187" y="2"/>
                </a:cubicBezTo>
                <a:cubicBezTo>
                  <a:pt x="177" y="42"/>
                  <a:pt x="177" y="42"/>
                  <a:pt x="177" y="42"/>
                </a:cubicBezTo>
                <a:cubicBezTo>
                  <a:pt x="137" y="53"/>
                  <a:pt x="137" y="53"/>
                  <a:pt x="137" y="53"/>
                </a:cubicBezTo>
                <a:cubicBezTo>
                  <a:pt x="108" y="25"/>
                  <a:pt x="108" y="25"/>
                  <a:pt x="108" y="25"/>
                </a:cubicBezTo>
                <a:cubicBezTo>
                  <a:pt x="108" y="24"/>
                  <a:pt x="108" y="24"/>
                  <a:pt x="108" y="24"/>
                </a:cubicBezTo>
                <a:cubicBezTo>
                  <a:pt x="94" y="32"/>
                  <a:pt x="81" y="40"/>
                  <a:pt x="68" y="51"/>
                </a:cubicBezTo>
                <a:cubicBezTo>
                  <a:pt x="69" y="51"/>
                  <a:pt x="69" y="51"/>
                  <a:pt x="69" y="51"/>
                </a:cubicBezTo>
                <a:cubicBezTo>
                  <a:pt x="85" y="89"/>
                  <a:pt x="85" y="89"/>
                  <a:pt x="85" y="89"/>
                </a:cubicBezTo>
                <a:cubicBezTo>
                  <a:pt x="59" y="122"/>
                  <a:pt x="59" y="122"/>
                  <a:pt x="59" y="122"/>
                </a:cubicBezTo>
                <a:cubicBezTo>
                  <a:pt x="19" y="116"/>
                  <a:pt x="19" y="116"/>
                  <a:pt x="19" y="116"/>
                </a:cubicBezTo>
                <a:cubicBezTo>
                  <a:pt x="18" y="115"/>
                  <a:pt x="18" y="115"/>
                  <a:pt x="18" y="115"/>
                </a:cubicBezTo>
                <a:cubicBezTo>
                  <a:pt x="15" y="123"/>
                  <a:pt x="11" y="130"/>
                  <a:pt x="9" y="138"/>
                </a:cubicBezTo>
                <a:cubicBezTo>
                  <a:pt x="6" y="146"/>
                  <a:pt x="4" y="153"/>
                  <a:pt x="2" y="160"/>
                </a:cubicBezTo>
                <a:cubicBezTo>
                  <a:pt x="3" y="160"/>
                  <a:pt x="3" y="160"/>
                  <a:pt x="3" y="160"/>
                </a:cubicBezTo>
                <a:cubicBezTo>
                  <a:pt x="38" y="182"/>
                  <a:pt x="38" y="182"/>
                  <a:pt x="38" y="182"/>
                </a:cubicBezTo>
                <a:cubicBezTo>
                  <a:pt x="36" y="223"/>
                  <a:pt x="36" y="223"/>
                  <a:pt x="36" y="223"/>
                </a:cubicBezTo>
                <a:cubicBezTo>
                  <a:pt x="0" y="242"/>
                  <a:pt x="0" y="242"/>
                  <a:pt x="0" y="242"/>
                </a:cubicBezTo>
                <a:cubicBezTo>
                  <a:pt x="0" y="242"/>
                  <a:pt x="0" y="242"/>
                  <a:pt x="0" y="242"/>
                </a:cubicBezTo>
                <a:cubicBezTo>
                  <a:pt x="2" y="257"/>
                  <a:pt x="7" y="273"/>
                  <a:pt x="13" y="288"/>
                </a:cubicBezTo>
                <a:cubicBezTo>
                  <a:pt x="13" y="287"/>
                  <a:pt x="13" y="287"/>
                  <a:pt x="13" y="287"/>
                </a:cubicBezTo>
                <a:cubicBezTo>
                  <a:pt x="54" y="284"/>
                  <a:pt x="54" y="284"/>
                  <a:pt x="54" y="284"/>
                </a:cubicBezTo>
                <a:cubicBezTo>
                  <a:pt x="77" y="318"/>
                  <a:pt x="77" y="318"/>
                  <a:pt x="77" y="318"/>
                </a:cubicBezTo>
                <a:cubicBezTo>
                  <a:pt x="59" y="355"/>
                  <a:pt x="59" y="355"/>
                  <a:pt x="59" y="355"/>
                </a:cubicBezTo>
                <a:cubicBezTo>
                  <a:pt x="59" y="355"/>
                  <a:pt x="59" y="355"/>
                  <a:pt x="59" y="355"/>
                </a:cubicBezTo>
                <a:cubicBezTo>
                  <a:pt x="70" y="366"/>
                  <a:pt x="83" y="376"/>
                  <a:pt x="96" y="384"/>
                </a:cubicBezTo>
                <a:cubicBezTo>
                  <a:pt x="96" y="383"/>
                  <a:pt x="96" y="383"/>
                  <a:pt x="96" y="383"/>
                </a:cubicBezTo>
                <a:cubicBezTo>
                  <a:pt x="128" y="357"/>
                  <a:pt x="128" y="357"/>
                  <a:pt x="128" y="357"/>
                </a:cubicBezTo>
                <a:cubicBezTo>
                  <a:pt x="166" y="371"/>
                  <a:pt x="166" y="371"/>
                  <a:pt x="166" y="371"/>
                </a:cubicBezTo>
                <a:cubicBezTo>
                  <a:pt x="174" y="411"/>
                  <a:pt x="174" y="411"/>
                  <a:pt x="174" y="411"/>
                </a:cubicBezTo>
                <a:cubicBezTo>
                  <a:pt x="173" y="412"/>
                  <a:pt x="173" y="412"/>
                  <a:pt x="173" y="412"/>
                </a:cubicBezTo>
                <a:cubicBezTo>
                  <a:pt x="189" y="414"/>
                  <a:pt x="205" y="414"/>
                  <a:pt x="221" y="413"/>
                </a:cubicBezTo>
                <a:cubicBezTo>
                  <a:pt x="220" y="413"/>
                  <a:pt x="220" y="413"/>
                  <a:pt x="220" y="413"/>
                </a:cubicBezTo>
                <a:cubicBezTo>
                  <a:pt x="230" y="373"/>
                  <a:pt x="230" y="373"/>
                  <a:pt x="230" y="373"/>
                </a:cubicBezTo>
                <a:cubicBezTo>
                  <a:pt x="270" y="361"/>
                  <a:pt x="270" y="361"/>
                  <a:pt x="270" y="361"/>
                </a:cubicBezTo>
                <a:cubicBezTo>
                  <a:pt x="299" y="390"/>
                  <a:pt x="299" y="390"/>
                  <a:pt x="299" y="390"/>
                </a:cubicBezTo>
                <a:cubicBezTo>
                  <a:pt x="299" y="390"/>
                  <a:pt x="299" y="390"/>
                  <a:pt x="299" y="390"/>
                </a:cubicBezTo>
                <a:cubicBezTo>
                  <a:pt x="313" y="383"/>
                  <a:pt x="326" y="374"/>
                  <a:pt x="339" y="363"/>
                </a:cubicBezTo>
                <a:cubicBezTo>
                  <a:pt x="338" y="363"/>
                  <a:pt x="338" y="363"/>
                  <a:pt x="338" y="363"/>
                </a:cubicBezTo>
                <a:cubicBezTo>
                  <a:pt x="322" y="325"/>
                  <a:pt x="322" y="325"/>
                  <a:pt x="322" y="325"/>
                </a:cubicBezTo>
                <a:cubicBezTo>
                  <a:pt x="347" y="293"/>
                  <a:pt x="347" y="293"/>
                  <a:pt x="347" y="293"/>
                </a:cubicBezTo>
                <a:cubicBezTo>
                  <a:pt x="388" y="298"/>
                  <a:pt x="388" y="298"/>
                  <a:pt x="388" y="298"/>
                </a:cubicBezTo>
                <a:cubicBezTo>
                  <a:pt x="388" y="299"/>
                  <a:pt x="388" y="299"/>
                  <a:pt x="388" y="299"/>
                </a:cubicBezTo>
                <a:cubicBezTo>
                  <a:pt x="392" y="292"/>
                  <a:pt x="395" y="284"/>
                  <a:pt x="398" y="276"/>
                </a:cubicBezTo>
                <a:cubicBezTo>
                  <a:pt x="400" y="269"/>
                  <a:pt x="403" y="261"/>
                  <a:pt x="404" y="254"/>
                </a:cubicBezTo>
                <a:close/>
                <a:moveTo>
                  <a:pt x="162" y="322"/>
                </a:moveTo>
                <a:cubicBezTo>
                  <a:pt x="99" y="300"/>
                  <a:pt x="66" y="230"/>
                  <a:pt x="88" y="166"/>
                </a:cubicBezTo>
                <a:cubicBezTo>
                  <a:pt x="111" y="103"/>
                  <a:pt x="181" y="70"/>
                  <a:pt x="244" y="92"/>
                </a:cubicBezTo>
                <a:cubicBezTo>
                  <a:pt x="308" y="115"/>
                  <a:pt x="341" y="185"/>
                  <a:pt x="318" y="248"/>
                </a:cubicBezTo>
                <a:cubicBezTo>
                  <a:pt x="296" y="312"/>
                  <a:pt x="226" y="345"/>
                  <a:pt x="162" y="322"/>
                </a:cubicBezTo>
                <a:close/>
              </a:path>
            </a:pathLst>
          </a:custGeom>
          <a:solidFill>
            <a:sysClr val="window" lastClr="FFFFFF">
              <a:lumMod val="95000"/>
            </a:sysClr>
          </a:solidFill>
          <a:ln w="12700" cap="flat" cmpd="sng" algn="ctr">
            <a:noFill/>
            <a:prstDash val="solid"/>
            <a:miter lim="800000"/>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61" name="Freeform 14"/>
          <p:cNvSpPr>
            <a:spLocks noEditPoints="1"/>
          </p:cNvSpPr>
          <p:nvPr/>
        </p:nvSpPr>
        <p:spPr bwMode="auto">
          <a:xfrm>
            <a:off x="3902075" y="1045210"/>
            <a:ext cx="1697355" cy="1669415"/>
          </a:xfrm>
          <a:custGeom>
            <a:avLst/>
            <a:gdLst>
              <a:gd name="T0" fmla="*/ 497 w 528"/>
              <a:gd name="T1" fmla="*/ 380 h 519"/>
              <a:gd name="T2" fmla="*/ 475 w 528"/>
              <a:gd name="T3" fmla="*/ 292 h 519"/>
              <a:gd name="T4" fmla="*/ 527 w 528"/>
              <a:gd name="T5" fmla="*/ 280 h 519"/>
              <a:gd name="T6" fmla="*/ 524 w 528"/>
              <a:gd name="T7" fmla="*/ 220 h 519"/>
              <a:gd name="T8" fmla="*/ 454 w 528"/>
              <a:gd name="T9" fmla="*/ 161 h 519"/>
              <a:gd name="T10" fmla="*/ 488 w 528"/>
              <a:gd name="T11" fmla="*/ 121 h 519"/>
              <a:gd name="T12" fmla="*/ 452 w 528"/>
              <a:gd name="T13" fmla="*/ 76 h 519"/>
              <a:gd name="T14" fmla="*/ 361 w 528"/>
              <a:gd name="T15" fmla="*/ 69 h 519"/>
              <a:gd name="T16" fmla="*/ 366 w 528"/>
              <a:gd name="T17" fmla="*/ 16 h 519"/>
              <a:gd name="T18" fmla="*/ 308 w 528"/>
              <a:gd name="T19" fmla="*/ 0 h 519"/>
              <a:gd name="T20" fmla="*/ 231 w 528"/>
              <a:gd name="T21" fmla="*/ 48 h 519"/>
              <a:gd name="T22" fmla="*/ 204 w 528"/>
              <a:gd name="T23" fmla="*/ 3 h 519"/>
              <a:gd name="T24" fmla="*/ 147 w 528"/>
              <a:gd name="T25" fmla="*/ 24 h 519"/>
              <a:gd name="T26" fmla="*/ 113 w 528"/>
              <a:gd name="T27" fmla="*/ 108 h 519"/>
              <a:gd name="T28" fmla="*/ 65 w 528"/>
              <a:gd name="T29" fmla="*/ 88 h 519"/>
              <a:gd name="T30" fmla="*/ 30 w 528"/>
              <a:gd name="T31" fmla="*/ 138 h 519"/>
              <a:gd name="T32" fmla="*/ 68 w 528"/>
              <a:gd name="T33" fmla="*/ 175 h 519"/>
              <a:gd name="T34" fmla="*/ 2 w 528"/>
              <a:gd name="T35" fmla="*/ 238 h 519"/>
              <a:gd name="T36" fmla="*/ 4 w 528"/>
              <a:gd name="T37" fmla="*/ 299 h 519"/>
              <a:gd name="T38" fmla="*/ 56 w 528"/>
              <a:gd name="T39" fmla="*/ 307 h 519"/>
              <a:gd name="T40" fmla="*/ 40 w 528"/>
              <a:gd name="T41" fmla="*/ 396 h 519"/>
              <a:gd name="T42" fmla="*/ 77 w 528"/>
              <a:gd name="T43" fmla="*/ 444 h 519"/>
              <a:gd name="T44" fmla="*/ 124 w 528"/>
              <a:gd name="T45" fmla="*/ 420 h 519"/>
              <a:gd name="T46" fmla="*/ 164 w 528"/>
              <a:gd name="T47" fmla="*/ 502 h 519"/>
              <a:gd name="T48" fmla="*/ 221 w 528"/>
              <a:gd name="T49" fmla="*/ 519 h 519"/>
              <a:gd name="T50" fmla="*/ 246 w 528"/>
              <a:gd name="T51" fmla="*/ 472 h 519"/>
              <a:gd name="T52" fmla="*/ 326 w 528"/>
              <a:gd name="T53" fmla="*/ 514 h 519"/>
              <a:gd name="T54" fmla="*/ 383 w 528"/>
              <a:gd name="T55" fmla="*/ 494 h 519"/>
              <a:gd name="T56" fmla="*/ 374 w 528"/>
              <a:gd name="T57" fmla="*/ 442 h 519"/>
              <a:gd name="T58" fmla="*/ 464 w 528"/>
              <a:gd name="T59" fmla="*/ 429 h 519"/>
              <a:gd name="T60" fmla="*/ 483 w 528"/>
              <a:gd name="T61" fmla="*/ 406 h 519"/>
              <a:gd name="T62" fmla="*/ 178 w 528"/>
              <a:gd name="T63" fmla="*/ 389 h 519"/>
              <a:gd name="T64" fmla="*/ 351 w 528"/>
              <a:gd name="T65" fmla="*/ 130 h 519"/>
              <a:gd name="T66" fmla="*/ 178 w 528"/>
              <a:gd name="T67" fmla="*/ 389 h 5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8" h="519">
                <a:moveTo>
                  <a:pt x="498" y="380"/>
                </a:moveTo>
                <a:cubicBezTo>
                  <a:pt x="497" y="380"/>
                  <a:pt x="497" y="380"/>
                  <a:pt x="497" y="380"/>
                </a:cubicBezTo>
                <a:cubicBezTo>
                  <a:pt x="461" y="342"/>
                  <a:pt x="461" y="342"/>
                  <a:pt x="461" y="342"/>
                </a:cubicBezTo>
                <a:cubicBezTo>
                  <a:pt x="475" y="292"/>
                  <a:pt x="475" y="292"/>
                  <a:pt x="475" y="292"/>
                </a:cubicBezTo>
                <a:cubicBezTo>
                  <a:pt x="526" y="279"/>
                  <a:pt x="526" y="279"/>
                  <a:pt x="526" y="279"/>
                </a:cubicBezTo>
                <a:cubicBezTo>
                  <a:pt x="527" y="280"/>
                  <a:pt x="527" y="280"/>
                  <a:pt x="527" y="280"/>
                </a:cubicBezTo>
                <a:cubicBezTo>
                  <a:pt x="528" y="259"/>
                  <a:pt x="527" y="239"/>
                  <a:pt x="524" y="219"/>
                </a:cubicBezTo>
                <a:cubicBezTo>
                  <a:pt x="524" y="220"/>
                  <a:pt x="524" y="220"/>
                  <a:pt x="524" y="220"/>
                </a:cubicBezTo>
                <a:cubicBezTo>
                  <a:pt x="472" y="211"/>
                  <a:pt x="472" y="211"/>
                  <a:pt x="472" y="211"/>
                </a:cubicBezTo>
                <a:cubicBezTo>
                  <a:pt x="454" y="161"/>
                  <a:pt x="454" y="161"/>
                  <a:pt x="454" y="161"/>
                </a:cubicBezTo>
                <a:cubicBezTo>
                  <a:pt x="488" y="121"/>
                  <a:pt x="488" y="121"/>
                  <a:pt x="488" y="121"/>
                </a:cubicBezTo>
                <a:cubicBezTo>
                  <a:pt x="488" y="121"/>
                  <a:pt x="488" y="121"/>
                  <a:pt x="488" y="121"/>
                </a:cubicBezTo>
                <a:cubicBezTo>
                  <a:pt x="478" y="105"/>
                  <a:pt x="466" y="89"/>
                  <a:pt x="452" y="75"/>
                </a:cubicBezTo>
                <a:cubicBezTo>
                  <a:pt x="452" y="76"/>
                  <a:pt x="452" y="76"/>
                  <a:pt x="452" y="76"/>
                </a:cubicBezTo>
                <a:cubicBezTo>
                  <a:pt x="405" y="99"/>
                  <a:pt x="405" y="99"/>
                  <a:pt x="405" y="99"/>
                </a:cubicBezTo>
                <a:cubicBezTo>
                  <a:pt x="361" y="69"/>
                  <a:pt x="361" y="69"/>
                  <a:pt x="361" y="69"/>
                </a:cubicBezTo>
                <a:cubicBezTo>
                  <a:pt x="365" y="17"/>
                  <a:pt x="365" y="17"/>
                  <a:pt x="365" y="17"/>
                </a:cubicBezTo>
                <a:cubicBezTo>
                  <a:pt x="366" y="16"/>
                  <a:pt x="366" y="16"/>
                  <a:pt x="366" y="16"/>
                </a:cubicBezTo>
                <a:cubicBezTo>
                  <a:pt x="347" y="8"/>
                  <a:pt x="327" y="3"/>
                  <a:pt x="308" y="0"/>
                </a:cubicBezTo>
                <a:cubicBezTo>
                  <a:pt x="308" y="0"/>
                  <a:pt x="308" y="0"/>
                  <a:pt x="308" y="0"/>
                </a:cubicBezTo>
                <a:cubicBezTo>
                  <a:pt x="283" y="47"/>
                  <a:pt x="283" y="47"/>
                  <a:pt x="283" y="47"/>
                </a:cubicBezTo>
                <a:cubicBezTo>
                  <a:pt x="231" y="48"/>
                  <a:pt x="231" y="48"/>
                  <a:pt x="231" y="48"/>
                </a:cubicBezTo>
                <a:cubicBezTo>
                  <a:pt x="203" y="4"/>
                  <a:pt x="203" y="4"/>
                  <a:pt x="203" y="4"/>
                </a:cubicBezTo>
                <a:cubicBezTo>
                  <a:pt x="204" y="3"/>
                  <a:pt x="204" y="3"/>
                  <a:pt x="204" y="3"/>
                </a:cubicBezTo>
                <a:cubicBezTo>
                  <a:pt x="184" y="8"/>
                  <a:pt x="165" y="15"/>
                  <a:pt x="147" y="24"/>
                </a:cubicBezTo>
                <a:cubicBezTo>
                  <a:pt x="147" y="24"/>
                  <a:pt x="147" y="24"/>
                  <a:pt x="147" y="24"/>
                </a:cubicBezTo>
                <a:cubicBezTo>
                  <a:pt x="155" y="76"/>
                  <a:pt x="155" y="76"/>
                  <a:pt x="155" y="76"/>
                </a:cubicBezTo>
                <a:cubicBezTo>
                  <a:pt x="113" y="108"/>
                  <a:pt x="113" y="108"/>
                  <a:pt x="113" y="108"/>
                </a:cubicBezTo>
                <a:cubicBezTo>
                  <a:pt x="65" y="88"/>
                  <a:pt x="65" y="88"/>
                  <a:pt x="65" y="88"/>
                </a:cubicBezTo>
                <a:cubicBezTo>
                  <a:pt x="65" y="88"/>
                  <a:pt x="65" y="88"/>
                  <a:pt x="65" y="88"/>
                </a:cubicBezTo>
                <a:cubicBezTo>
                  <a:pt x="58" y="95"/>
                  <a:pt x="51" y="104"/>
                  <a:pt x="45" y="113"/>
                </a:cubicBezTo>
                <a:cubicBezTo>
                  <a:pt x="40" y="121"/>
                  <a:pt x="35" y="129"/>
                  <a:pt x="30" y="138"/>
                </a:cubicBezTo>
                <a:cubicBezTo>
                  <a:pt x="31" y="138"/>
                  <a:pt x="31" y="138"/>
                  <a:pt x="31" y="138"/>
                </a:cubicBezTo>
                <a:cubicBezTo>
                  <a:pt x="68" y="175"/>
                  <a:pt x="68" y="175"/>
                  <a:pt x="68" y="175"/>
                </a:cubicBezTo>
                <a:cubicBezTo>
                  <a:pt x="53" y="226"/>
                  <a:pt x="53" y="226"/>
                  <a:pt x="53" y="226"/>
                </a:cubicBezTo>
                <a:cubicBezTo>
                  <a:pt x="2" y="238"/>
                  <a:pt x="2" y="238"/>
                  <a:pt x="2" y="238"/>
                </a:cubicBezTo>
                <a:cubicBezTo>
                  <a:pt x="2" y="238"/>
                  <a:pt x="2" y="238"/>
                  <a:pt x="2" y="238"/>
                </a:cubicBezTo>
                <a:cubicBezTo>
                  <a:pt x="0" y="258"/>
                  <a:pt x="1" y="279"/>
                  <a:pt x="4" y="299"/>
                </a:cubicBezTo>
                <a:cubicBezTo>
                  <a:pt x="4" y="298"/>
                  <a:pt x="4" y="298"/>
                  <a:pt x="4" y="298"/>
                </a:cubicBezTo>
                <a:cubicBezTo>
                  <a:pt x="56" y="307"/>
                  <a:pt x="56" y="307"/>
                  <a:pt x="56" y="307"/>
                </a:cubicBezTo>
                <a:cubicBezTo>
                  <a:pt x="74" y="356"/>
                  <a:pt x="74" y="356"/>
                  <a:pt x="74" y="356"/>
                </a:cubicBezTo>
                <a:cubicBezTo>
                  <a:pt x="40" y="396"/>
                  <a:pt x="40" y="396"/>
                  <a:pt x="40" y="396"/>
                </a:cubicBezTo>
                <a:cubicBezTo>
                  <a:pt x="39" y="396"/>
                  <a:pt x="39" y="396"/>
                  <a:pt x="39" y="396"/>
                </a:cubicBezTo>
                <a:cubicBezTo>
                  <a:pt x="50" y="413"/>
                  <a:pt x="62" y="430"/>
                  <a:pt x="77" y="444"/>
                </a:cubicBezTo>
                <a:cubicBezTo>
                  <a:pt x="77" y="443"/>
                  <a:pt x="77" y="443"/>
                  <a:pt x="77" y="443"/>
                </a:cubicBezTo>
                <a:cubicBezTo>
                  <a:pt x="124" y="420"/>
                  <a:pt x="124" y="420"/>
                  <a:pt x="124" y="420"/>
                </a:cubicBezTo>
                <a:cubicBezTo>
                  <a:pt x="167" y="450"/>
                  <a:pt x="167" y="450"/>
                  <a:pt x="167" y="450"/>
                </a:cubicBezTo>
                <a:cubicBezTo>
                  <a:pt x="164" y="502"/>
                  <a:pt x="164" y="502"/>
                  <a:pt x="164" y="502"/>
                </a:cubicBezTo>
                <a:cubicBezTo>
                  <a:pt x="163" y="502"/>
                  <a:pt x="163" y="502"/>
                  <a:pt x="163" y="502"/>
                </a:cubicBezTo>
                <a:cubicBezTo>
                  <a:pt x="182" y="510"/>
                  <a:pt x="202" y="516"/>
                  <a:pt x="221" y="519"/>
                </a:cubicBezTo>
                <a:cubicBezTo>
                  <a:pt x="221" y="518"/>
                  <a:pt x="221" y="518"/>
                  <a:pt x="221" y="518"/>
                </a:cubicBezTo>
                <a:cubicBezTo>
                  <a:pt x="246" y="472"/>
                  <a:pt x="246" y="472"/>
                  <a:pt x="246" y="472"/>
                </a:cubicBezTo>
                <a:cubicBezTo>
                  <a:pt x="298" y="470"/>
                  <a:pt x="298" y="470"/>
                  <a:pt x="298" y="470"/>
                </a:cubicBezTo>
                <a:cubicBezTo>
                  <a:pt x="326" y="514"/>
                  <a:pt x="326" y="514"/>
                  <a:pt x="326" y="514"/>
                </a:cubicBezTo>
                <a:cubicBezTo>
                  <a:pt x="325" y="515"/>
                  <a:pt x="325" y="515"/>
                  <a:pt x="325" y="515"/>
                </a:cubicBezTo>
                <a:cubicBezTo>
                  <a:pt x="345" y="511"/>
                  <a:pt x="364" y="504"/>
                  <a:pt x="383" y="494"/>
                </a:cubicBezTo>
                <a:cubicBezTo>
                  <a:pt x="382" y="494"/>
                  <a:pt x="382" y="494"/>
                  <a:pt x="382" y="494"/>
                </a:cubicBezTo>
                <a:cubicBezTo>
                  <a:pt x="374" y="442"/>
                  <a:pt x="374" y="442"/>
                  <a:pt x="374" y="442"/>
                </a:cubicBezTo>
                <a:cubicBezTo>
                  <a:pt x="416" y="410"/>
                  <a:pt x="416" y="410"/>
                  <a:pt x="416" y="410"/>
                </a:cubicBezTo>
                <a:cubicBezTo>
                  <a:pt x="464" y="429"/>
                  <a:pt x="464" y="429"/>
                  <a:pt x="464" y="429"/>
                </a:cubicBezTo>
                <a:cubicBezTo>
                  <a:pt x="464" y="430"/>
                  <a:pt x="464" y="430"/>
                  <a:pt x="464" y="430"/>
                </a:cubicBezTo>
                <a:cubicBezTo>
                  <a:pt x="471" y="422"/>
                  <a:pt x="477" y="414"/>
                  <a:pt x="483" y="406"/>
                </a:cubicBezTo>
                <a:cubicBezTo>
                  <a:pt x="489" y="397"/>
                  <a:pt x="494" y="389"/>
                  <a:pt x="498" y="380"/>
                </a:cubicBezTo>
                <a:close/>
                <a:moveTo>
                  <a:pt x="178" y="389"/>
                </a:moveTo>
                <a:cubicBezTo>
                  <a:pt x="106" y="341"/>
                  <a:pt x="87" y="244"/>
                  <a:pt x="135" y="173"/>
                </a:cubicBezTo>
                <a:cubicBezTo>
                  <a:pt x="182" y="101"/>
                  <a:pt x="279" y="82"/>
                  <a:pt x="351" y="130"/>
                </a:cubicBezTo>
                <a:cubicBezTo>
                  <a:pt x="422" y="177"/>
                  <a:pt x="441" y="274"/>
                  <a:pt x="394" y="346"/>
                </a:cubicBezTo>
                <a:cubicBezTo>
                  <a:pt x="346" y="417"/>
                  <a:pt x="249" y="436"/>
                  <a:pt x="178" y="389"/>
                </a:cubicBezTo>
                <a:close/>
              </a:path>
            </a:pathLst>
          </a:custGeom>
          <a:solidFill>
            <a:sysClr val="window" lastClr="FFFFFF">
              <a:lumMod val="95000"/>
            </a:sysClr>
          </a:solidFill>
          <a:ln w="12700" cap="flat" cmpd="sng" algn="ctr">
            <a:noFill/>
            <a:prstDash val="solid"/>
            <a:miter lim="800000"/>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62" name="Freeform 15"/>
          <p:cNvSpPr>
            <a:spLocks noEditPoints="1"/>
          </p:cNvSpPr>
          <p:nvPr/>
        </p:nvSpPr>
        <p:spPr bwMode="auto">
          <a:xfrm>
            <a:off x="5074285" y="2222500"/>
            <a:ext cx="1936750" cy="1916430"/>
          </a:xfrm>
          <a:custGeom>
            <a:avLst/>
            <a:gdLst>
              <a:gd name="T0" fmla="*/ 552 w 602"/>
              <a:gd name="T1" fmla="*/ 461 h 595"/>
              <a:gd name="T2" fmla="*/ 537 w 602"/>
              <a:gd name="T3" fmla="*/ 359 h 595"/>
              <a:gd name="T4" fmla="*/ 597 w 602"/>
              <a:gd name="T5" fmla="*/ 351 h 595"/>
              <a:gd name="T6" fmla="*/ 600 w 602"/>
              <a:gd name="T7" fmla="*/ 282 h 595"/>
              <a:gd name="T8" fmla="*/ 528 w 602"/>
              <a:gd name="T9" fmla="*/ 208 h 595"/>
              <a:gd name="T10" fmla="*/ 572 w 602"/>
              <a:gd name="T11" fmla="*/ 167 h 595"/>
              <a:gd name="T12" fmla="*/ 535 w 602"/>
              <a:gd name="T13" fmla="*/ 111 h 595"/>
              <a:gd name="T14" fmla="*/ 433 w 602"/>
              <a:gd name="T15" fmla="*/ 93 h 595"/>
              <a:gd name="T16" fmla="*/ 445 w 602"/>
              <a:gd name="T17" fmla="*/ 34 h 595"/>
              <a:gd name="T18" fmla="*/ 381 w 602"/>
              <a:gd name="T19" fmla="*/ 9 h 595"/>
              <a:gd name="T20" fmla="*/ 288 w 602"/>
              <a:gd name="T21" fmla="*/ 55 h 595"/>
              <a:gd name="T22" fmla="*/ 262 w 602"/>
              <a:gd name="T23" fmla="*/ 0 h 595"/>
              <a:gd name="T24" fmla="*/ 196 w 602"/>
              <a:gd name="T25" fmla="*/ 18 h 595"/>
              <a:gd name="T26" fmla="*/ 147 w 602"/>
              <a:gd name="T27" fmla="*/ 109 h 595"/>
              <a:gd name="T28" fmla="*/ 94 w 602"/>
              <a:gd name="T29" fmla="*/ 80 h 595"/>
              <a:gd name="T30" fmla="*/ 50 w 602"/>
              <a:gd name="T31" fmla="*/ 134 h 595"/>
              <a:gd name="T32" fmla="*/ 88 w 602"/>
              <a:gd name="T33" fmla="*/ 180 h 595"/>
              <a:gd name="T34" fmla="*/ 7 w 602"/>
              <a:gd name="T35" fmla="*/ 244 h 595"/>
              <a:gd name="T36" fmla="*/ 1 w 602"/>
              <a:gd name="T37" fmla="*/ 313 h 595"/>
              <a:gd name="T38" fmla="*/ 60 w 602"/>
              <a:gd name="T39" fmla="*/ 328 h 595"/>
              <a:gd name="T40" fmla="*/ 32 w 602"/>
              <a:gd name="T41" fmla="*/ 428 h 595"/>
              <a:gd name="T42" fmla="*/ 68 w 602"/>
              <a:gd name="T43" fmla="*/ 487 h 595"/>
              <a:gd name="T44" fmla="*/ 124 w 602"/>
              <a:gd name="T45" fmla="*/ 465 h 595"/>
              <a:gd name="T46" fmla="*/ 160 w 602"/>
              <a:gd name="T47" fmla="*/ 562 h 595"/>
              <a:gd name="T48" fmla="*/ 223 w 602"/>
              <a:gd name="T49" fmla="*/ 588 h 595"/>
              <a:gd name="T50" fmla="*/ 256 w 602"/>
              <a:gd name="T51" fmla="*/ 537 h 595"/>
              <a:gd name="T52" fmla="*/ 342 w 602"/>
              <a:gd name="T53" fmla="*/ 594 h 595"/>
              <a:gd name="T54" fmla="*/ 409 w 602"/>
              <a:gd name="T55" fmla="*/ 578 h 595"/>
              <a:gd name="T56" fmla="*/ 406 w 602"/>
              <a:gd name="T57" fmla="*/ 518 h 595"/>
              <a:gd name="T58" fmla="*/ 509 w 602"/>
              <a:gd name="T59" fmla="*/ 514 h 595"/>
              <a:gd name="T60" fmla="*/ 533 w 602"/>
              <a:gd name="T61" fmla="*/ 489 h 595"/>
              <a:gd name="T62" fmla="*/ 188 w 602"/>
              <a:gd name="T63" fmla="*/ 435 h 595"/>
              <a:gd name="T64" fmla="*/ 414 w 602"/>
              <a:gd name="T65" fmla="*/ 161 h 595"/>
              <a:gd name="T66" fmla="*/ 188 w 602"/>
              <a:gd name="T67" fmla="*/ 435 h 5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02" h="595">
                <a:moveTo>
                  <a:pt x="553" y="461"/>
                </a:moveTo>
                <a:cubicBezTo>
                  <a:pt x="552" y="461"/>
                  <a:pt x="552" y="461"/>
                  <a:pt x="552" y="461"/>
                </a:cubicBezTo>
                <a:cubicBezTo>
                  <a:pt x="515" y="414"/>
                  <a:pt x="515" y="414"/>
                  <a:pt x="515" y="414"/>
                </a:cubicBezTo>
                <a:cubicBezTo>
                  <a:pt x="537" y="359"/>
                  <a:pt x="537" y="359"/>
                  <a:pt x="537" y="359"/>
                </a:cubicBezTo>
                <a:cubicBezTo>
                  <a:pt x="596" y="350"/>
                  <a:pt x="596" y="350"/>
                  <a:pt x="596" y="350"/>
                </a:cubicBezTo>
                <a:cubicBezTo>
                  <a:pt x="597" y="351"/>
                  <a:pt x="597" y="351"/>
                  <a:pt x="597" y="351"/>
                </a:cubicBezTo>
                <a:cubicBezTo>
                  <a:pt x="601" y="328"/>
                  <a:pt x="602" y="305"/>
                  <a:pt x="601" y="282"/>
                </a:cubicBezTo>
                <a:cubicBezTo>
                  <a:pt x="600" y="282"/>
                  <a:pt x="600" y="282"/>
                  <a:pt x="600" y="282"/>
                </a:cubicBezTo>
                <a:cubicBezTo>
                  <a:pt x="543" y="266"/>
                  <a:pt x="543" y="266"/>
                  <a:pt x="543" y="266"/>
                </a:cubicBezTo>
                <a:cubicBezTo>
                  <a:pt x="528" y="208"/>
                  <a:pt x="528" y="208"/>
                  <a:pt x="528" y="208"/>
                </a:cubicBezTo>
                <a:cubicBezTo>
                  <a:pt x="571" y="167"/>
                  <a:pt x="571" y="167"/>
                  <a:pt x="571" y="167"/>
                </a:cubicBezTo>
                <a:cubicBezTo>
                  <a:pt x="572" y="167"/>
                  <a:pt x="572" y="167"/>
                  <a:pt x="572" y="167"/>
                </a:cubicBezTo>
                <a:cubicBezTo>
                  <a:pt x="562" y="147"/>
                  <a:pt x="550" y="128"/>
                  <a:pt x="536" y="110"/>
                </a:cubicBezTo>
                <a:cubicBezTo>
                  <a:pt x="535" y="111"/>
                  <a:pt x="535" y="111"/>
                  <a:pt x="535" y="111"/>
                </a:cubicBezTo>
                <a:cubicBezTo>
                  <a:pt x="479" y="132"/>
                  <a:pt x="479" y="132"/>
                  <a:pt x="479" y="132"/>
                </a:cubicBezTo>
                <a:cubicBezTo>
                  <a:pt x="433" y="93"/>
                  <a:pt x="433" y="93"/>
                  <a:pt x="433" y="93"/>
                </a:cubicBezTo>
                <a:cubicBezTo>
                  <a:pt x="444" y="34"/>
                  <a:pt x="444" y="34"/>
                  <a:pt x="444" y="34"/>
                </a:cubicBezTo>
                <a:cubicBezTo>
                  <a:pt x="445" y="34"/>
                  <a:pt x="445" y="34"/>
                  <a:pt x="445" y="34"/>
                </a:cubicBezTo>
                <a:cubicBezTo>
                  <a:pt x="424" y="23"/>
                  <a:pt x="402" y="14"/>
                  <a:pt x="380" y="8"/>
                </a:cubicBezTo>
                <a:cubicBezTo>
                  <a:pt x="381" y="9"/>
                  <a:pt x="381" y="9"/>
                  <a:pt x="381" y="9"/>
                </a:cubicBezTo>
                <a:cubicBezTo>
                  <a:pt x="347" y="59"/>
                  <a:pt x="347" y="59"/>
                  <a:pt x="347" y="59"/>
                </a:cubicBezTo>
                <a:cubicBezTo>
                  <a:pt x="288" y="55"/>
                  <a:pt x="288" y="55"/>
                  <a:pt x="288" y="55"/>
                </a:cubicBezTo>
                <a:cubicBezTo>
                  <a:pt x="261" y="1"/>
                  <a:pt x="261" y="1"/>
                  <a:pt x="261" y="1"/>
                </a:cubicBezTo>
                <a:cubicBezTo>
                  <a:pt x="262" y="0"/>
                  <a:pt x="262" y="0"/>
                  <a:pt x="262" y="0"/>
                </a:cubicBezTo>
                <a:cubicBezTo>
                  <a:pt x="239" y="3"/>
                  <a:pt x="216" y="9"/>
                  <a:pt x="195" y="17"/>
                </a:cubicBezTo>
                <a:cubicBezTo>
                  <a:pt x="196" y="18"/>
                  <a:pt x="196" y="18"/>
                  <a:pt x="196" y="18"/>
                </a:cubicBezTo>
                <a:cubicBezTo>
                  <a:pt x="198" y="77"/>
                  <a:pt x="198" y="77"/>
                  <a:pt x="198" y="77"/>
                </a:cubicBezTo>
                <a:cubicBezTo>
                  <a:pt x="147" y="109"/>
                  <a:pt x="147" y="109"/>
                  <a:pt x="147" y="109"/>
                </a:cubicBezTo>
                <a:cubicBezTo>
                  <a:pt x="94" y="81"/>
                  <a:pt x="94" y="81"/>
                  <a:pt x="94" y="81"/>
                </a:cubicBezTo>
                <a:cubicBezTo>
                  <a:pt x="94" y="80"/>
                  <a:pt x="94" y="80"/>
                  <a:pt x="94" y="80"/>
                </a:cubicBezTo>
                <a:cubicBezTo>
                  <a:pt x="86" y="89"/>
                  <a:pt x="77" y="97"/>
                  <a:pt x="70" y="107"/>
                </a:cubicBezTo>
                <a:cubicBezTo>
                  <a:pt x="62" y="115"/>
                  <a:pt x="56" y="124"/>
                  <a:pt x="50" y="134"/>
                </a:cubicBezTo>
                <a:cubicBezTo>
                  <a:pt x="51" y="133"/>
                  <a:pt x="51" y="133"/>
                  <a:pt x="51" y="133"/>
                </a:cubicBezTo>
                <a:cubicBezTo>
                  <a:pt x="88" y="180"/>
                  <a:pt x="88" y="180"/>
                  <a:pt x="88" y="180"/>
                </a:cubicBezTo>
                <a:cubicBezTo>
                  <a:pt x="66" y="236"/>
                  <a:pt x="66" y="236"/>
                  <a:pt x="66" y="236"/>
                </a:cubicBezTo>
                <a:cubicBezTo>
                  <a:pt x="7" y="244"/>
                  <a:pt x="7" y="244"/>
                  <a:pt x="7" y="244"/>
                </a:cubicBezTo>
                <a:cubicBezTo>
                  <a:pt x="6" y="244"/>
                  <a:pt x="6" y="244"/>
                  <a:pt x="6" y="244"/>
                </a:cubicBezTo>
                <a:cubicBezTo>
                  <a:pt x="2" y="267"/>
                  <a:pt x="0" y="290"/>
                  <a:pt x="1" y="313"/>
                </a:cubicBezTo>
                <a:cubicBezTo>
                  <a:pt x="2" y="312"/>
                  <a:pt x="2" y="312"/>
                  <a:pt x="2" y="312"/>
                </a:cubicBezTo>
                <a:cubicBezTo>
                  <a:pt x="60" y="328"/>
                  <a:pt x="60" y="328"/>
                  <a:pt x="60" y="328"/>
                </a:cubicBezTo>
                <a:cubicBezTo>
                  <a:pt x="74" y="386"/>
                  <a:pt x="74" y="386"/>
                  <a:pt x="74" y="386"/>
                </a:cubicBezTo>
                <a:cubicBezTo>
                  <a:pt x="32" y="428"/>
                  <a:pt x="32" y="428"/>
                  <a:pt x="32" y="428"/>
                </a:cubicBezTo>
                <a:cubicBezTo>
                  <a:pt x="31" y="428"/>
                  <a:pt x="31" y="428"/>
                  <a:pt x="31" y="428"/>
                </a:cubicBezTo>
                <a:cubicBezTo>
                  <a:pt x="41" y="449"/>
                  <a:pt x="53" y="468"/>
                  <a:pt x="68" y="487"/>
                </a:cubicBezTo>
                <a:cubicBezTo>
                  <a:pt x="68" y="485"/>
                  <a:pt x="68" y="485"/>
                  <a:pt x="68" y="485"/>
                </a:cubicBezTo>
                <a:cubicBezTo>
                  <a:pt x="124" y="465"/>
                  <a:pt x="124" y="465"/>
                  <a:pt x="124" y="465"/>
                </a:cubicBezTo>
                <a:cubicBezTo>
                  <a:pt x="170" y="503"/>
                  <a:pt x="170" y="503"/>
                  <a:pt x="170" y="503"/>
                </a:cubicBezTo>
                <a:cubicBezTo>
                  <a:pt x="160" y="562"/>
                  <a:pt x="160" y="562"/>
                  <a:pt x="160" y="562"/>
                </a:cubicBezTo>
                <a:cubicBezTo>
                  <a:pt x="159" y="562"/>
                  <a:pt x="159" y="562"/>
                  <a:pt x="159" y="562"/>
                </a:cubicBezTo>
                <a:cubicBezTo>
                  <a:pt x="180" y="573"/>
                  <a:pt x="201" y="582"/>
                  <a:pt x="223" y="588"/>
                </a:cubicBezTo>
                <a:cubicBezTo>
                  <a:pt x="223" y="587"/>
                  <a:pt x="223" y="587"/>
                  <a:pt x="223" y="587"/>
                </a:cubicBezTo>
                <a:cubicBezTo>
                  <a:pt x="256" y="537"/>
                  <a:pt x="256" y="537"/>
                  <a:pt x="256" y="537"/>
                </a:cubicBezTo>
                <a:cubicBezTo>
                  <a:pt x="316" y="541"/>
                  <a:pt x="316" y="541"/>
                  <a:pt x="316" y="541"/>
                </a:cubicBezTo>
                <a:cubicBezTo>
                  <a:pt x="342" y="594"/>
                  <a:pt x="342" y="594"/>
                  <a:pt x="342" y="594"/>
                </a:cubicBezTo>
                <a:cubicBezTo>
                  <a:pt x="342" y="595"/>
                  <a:pt x="342" y="595"/>
                  <a:pt x="342" y="595"/>
                </a:cubicBezTo>
                <a:cubicBezTo>
                  <a:pt x="365" y="592"/>
                  <a:pt x="387" y="586"/>
                  <a:pt x="409" y="578"/>
                </a:cubicBezTo>
                <a:cubicBezTo>
                  <a:pt x="408" y="578"/>
                  <a:pt x="408" y="578"/>
                  <a:pt x="408" y="578"/>
                </a:cubicBezTo>
                <a:cubicBezTo>
                  <a:pt x="406" y="518"/>
                  <a:pt x="406" y="518"/>
                  <a:pt x="406" y="518"/>
                </a:cubicBezTo>
                <a:cubicBezTo>
                  <a:pt x="456" y="486"/>
                  <a:pt x="456" y="486"/>
                  <a:pt x="456" y="486"/>
                </a:cubicBezTo>
                <a:cubicBezTo>
                  <a:pt x="509" y="514"/>
                  <a:pt x="509" y="514"/>
                  <a:pt x="509" y="514"/>
                </a:cubicBezTo>
                <a:cubicBezTo>
                  <a:pt x="509" y="515"/>
                  <a:pt x="509" y="515"/>
                  <a:pt x="509" y="515"/>
                </a:cubicBezTo>
                <a:cubicBezTo>
                  <a:pt x="517" y="506"/>
                  <a:pt x="526" y="498"/>
                  <a:pt x="533" y="489"/>
                </a:cubicBezTo>
                <a:cubicBezTo>
                  <a:pt x="540" y="480"/>
                  <a:pt x="547" y="471"/>
                  <a:pt x="553" y="461"/>
                </a:cubicBezTo>
                <a:close/>
                <a:moveTo>
                  <a:pt x="188" y="435"/>
                </a:moveTo>
                <a:cubicBezTo>
                  <a:pt x="113" y="372"/>
                  <a:pt x="102" y="261"/>
                  <a:pt x="164" y="185"/>
                </a:cubicBezTo>
                <a:cubicBezTo>
                  <a:pt x="227" y="109"/>
                  <a:pt x="339" y="98"/>
                  <a:pt x="414" y="161"/>
                </a:cubicBezTo>
                <a:cubicBezTo>
                  <a:pt x="490" y="223"/>
                  <a:pt x="501" y="335"/>
                  <a:pt x="439" y="411"/>
                </a:cubicBezTo>
                <a:cubicBezTo>
                  <a:pt x="376" y="486"/>
                  <a:pt x="264" y="497"/>
                  <a:pt x="188" y="435"/>
                </a:cubicBezTo>
                <a:close/>
              </a:path>
            </a:pathLst>
          </a:custGeom>
          <a:solidFill>
            <a:sysClr val="window" lastClr="FFFFFF">
              <a:lumMod val="95000"/>
            </a:sysClr>
          </a:solidFill>
          <a:ln w="12700" cap="flat" cmpd="sng" algn="ctr">
            <a:noFill/>
            <a:prstDash val="solid"/>
            <a:miter lim="800000"/>
          </a:ln>
          <a:effectLst>
            <a:outerShdw blurRad="152400" dist="63500" dir="8100000" algn="tl" rotWithShape="0">
              <a:prstClr val="black">
                <a:alpha val="30000"/>
              </a:prstClr>
            </a:outerShdw>
          </a:effectLst>
          <a:scene3d>
            <a:camera prst="orthographicFront"/>
            <a:lightRig rig="threePt" dir="t"/>
          </a:scene3d>
          <a:sp3d prstMaterial="softEdge">
            <a:bevelT w="38100" h="6350"/>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600" b="0" i="0" u="none" strike="noStrike" kern="0" cap="none" spc="0" normalizeH="0" baseline="0" noProof="0" smtClean="0">
              <a:ln>
                <a:noFill/>
              </a:ln>
              <a:solidFill>
                <a:prstClr val="white"/>
              </a:solidFill>
              <a:effectLst/>
              <a:uLnTx/>
              <a:uFillTx/>
              <a:latin typeface="Calibri" panose="020F0502020204030204"/>
              <a:ea typeface="宋体" panose="02010600030101010101" pitchFamily="2" charset="-122"/>
              <a:cs typeface="+mn-cs"/>
            </a:endParaRPr>
          </a:p>
        </p:txBody>
      </p:sp>
      <p:sp>
        <p:nvSpPr>
          <p:cNvPr id="67" name="椭圆 66"/>
          <p:cNvSpPr/>
          <p:nvPr/>
        </p:nvSpPr>
        <p:spPr>
          <a:xfrm>
            <a:off x="5728970" y="619760"/>
            <a:ext cx="737235" cy="6946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椭圆 67"/>
          <p:cNvSpPr/>
          <p:nvPr/>
        </p:nvSpPr>
        <p:spPr>
          <a:xfrm>
            <a:off x="4330065" y="1458595"/>
            <a:ext cx="864235" cy="864235"/>
          </a:xfrm>
          <a:prstGeom prst="ellipse">
            <a:avLst/>
          </a:prstGeom>
          <a:solidFill>
            <a:srgbClr val="C5172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椭圆 68"/>
          <p:cNvSpPr/>
          <p:nvPr/>
        </p:nvSpPr>
        <p:spPr>
          <a:xfrm>
            <a:off x="5529580" y="2688590"/>
            <a:ext cx="1032510" cy="103251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椭圆 70"/>
          <p:cNvSpPr/>
          <p:nvPr/>
        </p:nvSpPr>
        <p:spPr>
          <a:xfrm>
            <a:off x="5765800" y="651510"/>
            <a:ext cx="655955" cy="618490"/>
          </a:xfrm>
          <a:prstGeom prst="ellipse">
            <a:avLst/>
          </a:prstGeom>
          <a:gradFill flip="none" rotWithShape="1">
            <a:gsLst>
              <a:gs pos="0">
                <a:srgbClr val="FFFFFF"/>
              </a:gs>
              <a:gs pos="100000">
                <a:srgbClr val="B8BBBC"/>
              </a:gs>
            </a:gsLst>
            <a:lin ang="18900000" scaled="0"/>
            <a:tileRect/>
          </a:gradFill>
          <a:ln w="12700" cap="flat" cmpd="sng" algn="ctr">
            <a:gradFill>
              <a:gsLst>
                <a:gs pos="100000">
                  <a:sysClr val="window" lastClr="FFFFFF"/>
                </a:gs>
                <a:gs pos="0">
                  <a:srgbClr val="BFC2C3"/>
                </a:gs>
              </a:gsLst>
              <a:lin ang="18900000" scaled="0"/>
            </a:gradFill>
            <a:prstDash val="solid"/>
            <a:miter lim="800000"/>
          </a:ln>
          <a:effectLst>
            <a:outerShdw blurRad="203200" dist="76200" dir="2700000" sx="102000" sy="102000" algn="tl" rotWithShape="0">
              <a:prstClr val="black">
                <a:alpha val="28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微软雅黑" panose="020B0503020204020204" charset="-122"/>
              <a:cs typeface="+mn-cs"/>
            </a:endParaRPr>
          </a:p>
        </p:txBody>
      </p:sp>
      <p:sp>
        <p:nvSpPr>
          <p:cNvPr id="72" name="椭圆 71"/>
          <p:cNvSpPr/>
          <p:nvPr/>
        </p:nvSpPr>
        <p:spPr>
          <a:xfrm>
            <a:off x="4380865" y="1499870"/>
            <a:ext cx="769620" cy="769620"/>
          </a:xfrm>
          <a:prstGeom prst="ellipse">
            <a:avLst/>
          </a:prstGeom>
          <a:gradFill flip="none" rotWithShape="1">
            <a:gsLst>
              <a:gs pos="0">
                <a:srgbClr val="FFFFFF"/>
              </a:gs>
              <a:gs pos="100000">
                <a:srgbClr val="B8BBBC"/>
              </a:gs>
            </a:gsLst>
            <a:lin ang="18900000" scaled="0"/>
            <a:tileRect/>
          </a:gradFill>
          <a:ln w="12700" cap="flat" cmpd="sng" algn="ctr">
            <a:gradFill>
              <a:gsLst>
                <a:gs pos="100000">
                  <a:sysClr val="window" lastClr="FFFFFF"/>
                </a:gs>
                <a:gs pos="0">
                  <a:srgbClr val="BFC2C3"/>
                </a:gs>
              </a:gsLst>
              <a:lin ang="18900000" scaled="0"/>
            </a:gradFill>
            <a:prstDash val="solid"/>
            <a:miter lim="800000"/>
          </a:ln>
          <a:effectLst>
            <a:outerShdw blurRad="203200" dist="76200" dir="2700000" sx="102000" sy="102000" algn="tl" rotWithShape="0">
              <a:prstClr val="black">
                <a:alpha val="28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微软雅黑" panose="020B0503020204020204" charset="-122"/>
              <a:cs typeface="+mn-cs"/>
            </a:endParaRPr>
          </a:p>
        </p:txBody>
      </p:sp>
      <p:sp>
        <p:nvSpPr>
          <p:cNvPr id="73" name="椭圆 72"/>
          <p:cNvSpPr/>
          <p:nvPr/>
        </p:nvSpPr>
        <p:spPr>
          <a:xfrm>
            <a:off x="5585460" y="2755265"/>
            <a:ext cx="908685" cy="908685"/>
          </a:xfrm>
          <a:prstGeom prst="ellipse">
            <a:avLst/>
          </a:prstGeom>
          <a:gradFill flip="none" rotWithShape="1">
            <a:gsLst>
              <a:gs pos="0">
                <a:srgbClr val="FFFFFF"/>
              </a:gs>
              <a:gs pos="100000">
                <a:srgbClr val="B8BBBC"/>
              </a:gs>
            </a:gsLst>
            <a:lin ang="18900000" scaled="0"/>
            <a:tileRect/>
          </a:gradFill>
          <a:ln w="12700" cap="flat" cmpd="sng" algn="ctr">
            <a:gradFill>
              <a:gsLst>
                <a:gs pos="100000">
                  <a:sysClr val="window" lastClr="FFFFFF"/>
                </a:gs>
                <a:gs pos="0">
                  <a:srgbClr val="BFC2C3"/>
                </a:gs>
              </a:gsLst>
              <a:lin ang="18900000" scaled="0"/>
            </a:gradFill>
            <a:prstDash val="solid"/>
            <a:miter lim="800000"/>
          </a:ln>
          <a:effectLst>
            <a:outerShdw blurRad="203200" dist="76200" dir="2700000" sx="102000" sy="102000" algn="tl" rotWithShape="0">
              <a:prstClr val="black">
                <a:alpha val="28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微软雅黑" panose="020B0503020204020204" charset="-122"/>
              <a:cs typeface="+mn-cs"/>
            </a:endParaRPr>
          </a:p>
        </p:txBody>
      </p:sp>
      <p:sp>
        <p:nvSpPr>
          <p:cNvPr id="75" name="文本框 74"/>
          <p:cNvSpPr txBox="1"/>
          <p:nvPr/>
        </p:nvSpPr>
        <p:spPr>
          <a:xfrm>
            <a:off x="6324404" y="1551052"/>
            <a:ext cx="2308225" cy="368300"/>
          </a:xfrm>
          <a:prstGeom prst="rect">
            <a:avLst/>
          </a:prstGeom>
          <a:noFill/>
        </p:spPr>
        <p:txBody>
          <a:bodyPr wrap="none" rtlCol="0">
            <a:spAutoFit/>
          </a:bodyPr>
          <a:lstStyle/>
          <a:p>
            <a:pPr algn="l"/>
            <a:r>
              <a:rPr lang="da-DK" altLang="zh-CN" sz="1800" b="1">
                <a:solidFill>
                  <a:srgbClr val="2E5660"/>
                </a:solidFill>
                <a:latin typeface="微软雅黑" panose="020B0503020204020204" charset="-122"/>
                <a:ea typeface="微软雅黑" panose="020B0503020204020204" charset="-122"/>
              </a:rPr>
              <a:t> 持续集成和自动发布</a:t>
            </a:r>
            <a:endParaRPr lang="da-DK" altLang="zh-CN" sz="1800" b="1">
              <a:solidFill>
                <a:srgbClr val="2E5660"/>
              </a:solidFill>
              <a:latin typeface="微软雅黑" panose="020B0503020204020204" charset="-122"/>
              <a:ea typeface="微软雅黑" panose="020B0503020204020204" charset="-122"/>
            </a:endParaRPr>
          </a:p>
        </p:txBody>
      </p:sp>
      <p:sp>
        <p:nvSpPr>
          <p:cNvPr id="128" name="文本框 127"/>
          <p:cNvSpPr txBox="1"/>
          <p:nvPr/>
        </p:nvSpPr>
        <p:spPr>
          <a:xfrm>
            <a:off x="3114250" y="2905501"/>
            <a:ext cx="1822450" cy="368300"/>
          </a:xfrm>
          <a:prstGeom prst="rect">
            <a:avLst/>
          </a:prstGeom>
          <a:noFill/>
        </p:spPr>
        <p:txBody>
          <a:bodyPr wrap="none" rtlCol="0">
            <a:spAutoFit/>
          </a:bodyPr>
          <a:lstStyle/>
          <a:p>
            <a:pPr algn="l"/>
            <a:r>
              <a:rPr lang="da-DK" altLang="zh-CN" sz="1800" b="1">
                <a:solidFill>
                  <a:srgbClr val="C51729"/>
                </a:solidFill>
                <a:latin typeface="微软雅黑" panose="020B0503020204020204" charset="-122"/>
                <a:ea typeface="微软雅黑" panose="020B0503020204020204" charset="-122"/>
              </a:rPr>
              <a:t>Scrum敏捷方法</a:t>
            </a:r>
            <a:endParaRPr lang="da-DK" altLang="zh-CN" sz="1800" b="1">
              <a:solidFill>
                <a:srgbClr val="C51729"/>
              </a:solidFill>
              <a:latin typeface="微软雅黑" panose="020B0503020204020204" charset="-122"/>
              <a:ea typeface="微软雅黑" panose="020B0503020204020204" charset="-122"/>
            </a:endParaRPr>
          </a:p>
        </p:txBody>
      </p:sp>
      <p:sp>
        <p:nvSpPr>
          <p:cNvPr id="130" name="文本框 129"/>
          <p:cNvSpPr txBox="1"/>
          <p:nvPr/>
        </p:nvSpPr>
        <p:spPr>
          <a:xfrm>
            <a:off x="7121851" y="2905963"/>
            <a:ext cx="1461135" cy="645160"/>
          </a:xfrm>
          <a:prstGeom prst="rect">
            <a:avLst/>
          </a:prstGeom>
          <a:noFill/>
        </p:spPr>
        <p:txBody>
          <a:bodyPr wrap="none" rtlCol="0">
            <a:spAutoFit/>
          </a:bodyPr>
          <a:lstStyle/>
          <a:p>
            <a:pPr algn="l"/>
            <a:r>
              <a:rPr lang="da-DK" altLang="zh-CN" sz="1800" b="1">
                <a:solidFill>
                  <a:srgbClr val="CAA884"/>
                </a:solidFill>
                <a:latin typeface="微软雅黑" panose="020B0503020204020204" charset="-122"/>
                <a:ea typeface="微软雅黑" panose="020B0503020204020204" charset="-122"/>
              </a:rPr>
              <a:t>代码</a:t>
            </a:r>
            <a:r>
              <a:rPr lang="en-US" altLang="da-DK" sz="1800" b="1">
                <a:solidFill>
                  <a:srgbClr val="CAA884"/>
                </a:solidFill>
                <a:latin typeface="微软雅黑" panose="020B0503020204020204" charset="-122"/>
                <a:ea typeface="微软雅黑" panose="020B0503020204020204" charset="-122"/>
              </a:rPr>
              <a:t>R</a:t>
            </a:r>
            <a:r>
              <a:rPr lang="da-DK" altLang="zh-CN" sz="1800" b="1">
                <a:solidFill>
                  <a:srgbClr val="CAA884"/>
                </a:solidFill>
                <a:latin typeface="微软雅黑" panose="020B0503020204020204" charset="-122"/>
                <a:ea typeface="微软雅黑" panose="020B0503020204020204" charset="-122"/>
              </a:rPr>
              <a:t>eview</a:t>
            </a:r>
            <a:endParaRPr lang="da-DK" altLang="zh-CN" sz="1800" b="1">
              <a:solidFill>
                <a:srgbClr val="CAA884"/>
              </a:solidFill>
              <a:latin typeface="微软雅黑" panose="020B0503020204020204" charset="-122"/>
              <a:ea typeface="微软雅黑" panose="020B0503020204020204" charset="-122"/>
            </a:endParaRPr>
          </a:p>
          <a:p>
            <a:pPr algn="l"/>
            <a:r>
              <a:rPr lang="da-DK" altLang="zh-CN" sz="1800" b="1">
                <a:solidFill>
                  <a:srgbClr val="CAA884"/>
                </a:solidFill>
                <a:latin typeface="微软雅黑" panose="020B0503020204020204" charset="-122"/>
                <a:ea typeface="微软雅黑" panose="020B0503020204020204" charset="-122"/>
              </a:rPr>
              <a:t>质量管理QA</a:t>
            </a:r>
            <a:endParaRPr lang="da-DK" altLang="zh-CN" sz="1800" b="1">
              <a:solidFill>
                <a:srgbClr val="CAA884"/>
              </a:solidFill>
              <a:latin typeface="微软雅黑" panose="020B0503020204020204" charset="-122"/>
              <a:ea typeface="微软雅黑" panose="020B0503020204020204" charset="-122"/>
            </a:endParaRPr>
          </a:p>
        </p:txBody>
      </p:sp>
      <p:sp>
        <p:nvSpPr>
          <p:cNvPr id="131" name="AutoShape 4"/>
          <p:cNvSpPr/>
          <p:nvPr/>
        </p:nvSpPr>
        <p:spPr bwMode="auto">
          <a:xfrm>
            <a:off x="5778500" y="2946400"/>
            <a:ext cx="546100" cy="54800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accent4"/>
          </a:solid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grpSp>
        <p:nvGrpSpPr>
          <p:cNvPr id="132" name="组合 131"/>
          <p:cNvGrpSpPr/>
          <p:nvPr/>
        </p:nvGrpSpPr>
        <p:grpSpPr>
          <a:xfrm>
            <a:off x="4537075" y="1714500"/>
            <a:ext cx="456565" cy="371475"/>
            <a:chOff x="7730164" y="3530664"/>
            <a:chExt cx="366051" cy="297846"/>
          </a:xfrm>
          <a:solidFill>
            <a:schemeClr val="accent1"/>
          </a:solidFill>
        </p:grpSpPr>
        <p:sp>
          <p:nvSpPr>
            <p:cNvPr id="133" name="AutoShape 5"/>
            <p:cNvSpPr/>
            <p:nvPr/>
          </p:nvSpPr>
          <p:spPr bwMode="auto">
            <a:xfrm>
              <a:off x="7981704" y="3622021"/>
              <a:ext cx="68830" cy="919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sp>
          <p:nvSpPr>
            <p:cNvPr id="134" name="AutoShape 6"/>
            <p:cNvSpPr/>
            <p:nvPr/>
          </p:nvSpPr>
          <p:spPr bwMode="auto">
            <a:xfrm>
              <a:off x="7730164" y="3530664"/>
              <a:ext cx="366051" cy="29784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grpSp>
      <p:grpSp>
        <p:nvGrpSpPr>
          <p:cNvPr id="138" name="组合 137"/>
          <p:cNvGrpSpPr/>
          <p:nvPr/>
        </p:nvGrpSpPr>
        <p:grpSpPr>
          <a:xfrm>
            <a:off x="5930265" y="808990"/>
            <a:ext cx="345440" cy="325755"/>
            <a:chOff x="3288121" y="2035176"/>
            <a:chExt cx="366050" cy="366050"/>
          </a:xfrm>
          <a:solidFill>
            <a:schemeClr val="accent3"/>
          </a:solidFill>
        </p:grpSpPr>
        <p:sp>
          <p:nvSpPr>
            <p:cNvPr id="139" name="AutoShape 123"/>
            <p:cNvSpPr/>
            <p:nvPr/>
          </p:nvSpPr>
          <p:spPr bwMode="auto">
            <a:xfrm>
              <a:off x="3288121" y="2035176"/>
              <a:ext cx="366050" cy="3660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sp>
          <p:nvSpPr>
            <p:cNvPr id="140" name="AutoShape 124"/>
            <p:cNvSpPr/>
            <p:nvPr/>
          </p:nvSpPr>
          <p:spPr bwMode="auto">
            <a:xfrm>
              <a:off x="3391366" y="2137795"/>
              <a:ext cx="160186" cy="16018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sp>
          <p:nvSpPr>
            <p:cNvPr id="141" name="AutoShape 125"/>
            <p:cNvSpPr/>
            <p:nvPr/>
          </p:nvSpPr>
          <p:spPr bwMode="auto">
            <a:xfrm>
              <a:off x="3425156" y="2172210"/>
              <a:ext cx="91982" cy="91982"/>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8100" tIns="38100" rIns="38100" bIns="38100" anchor="ctr"/>
            <a:lstStyle/>
            <a:p>
              <a:pPr defTabSz="457200"/>
              <a:endParaRPr lang="en-US" sz="3000">
                <a:solidFill>
                  <a:srgbClr val="FFFFFF"/>
                </a:solidFill>
                <a:effectLst>
                  <a:outerShdw blurRad="38100" dist="38100" dir="2700000" algn="tl">
                    <a:srgbClr val="000000"/>
                  </a:outerShdw>
                </a:effectLst>
              </a:endParaRPr>
            </a:p>
          </p:txBody>
        </p:sp>
      </p:grpSp>
      <p:sp>
        <p:nvSpPr>
          <p:cNvPr id="24" name="TextBox 5"/>
          <p:cNvSpPr txBox="1"/>
          <p:nvPr/>
        </p:nvSpPr>
        <p:spPr>
          <a:xfrm>
            <a:off x="499110" y="1336040"/>
            <a:ext cx="2162810" cy="2245360"/>
          </a:xfrm>
          <a:prstGeom prst="rect">
            <a:avLst/>
          </a:prstGeom>
          <a:noFill/>
        </p:spPr>
        <p:txBody>
          <a:bodyPr wrap="square" lIns="36000" rIns="36000" rtlCol="0">
            <a:spAutoFit/>
          </a:bodyPr>
          <a:p>
            <a:pPr defTabSz="914400"/>
            <a:r>
              <a:rPr lang="vi-VN" sz="2000">
                <a:solidFill>
                  <a:schemeClr val="bg1"/>
                </a:solidFill>
                <a:latin typeface="+mj-ea"/>
                <a:ea typeface="+mj-ea"/>
                <a:cs typeface="Lato Light" charset="0"/>
              </a:rPr>
              <a:t>敏捷型研发团队，团队机能和运作流程健全，研发效率高</a:t>
            </a:r>
            <a:r>
              <a:rPr lang="zh-CN" altLang="vi-VN" sz="2000">
                <a:solidFill>
                  <a:schemeClr val="bg1"/>
                </a:solidFill>
                <a:latin typeface="+mj-ea"/>
                <a:ea typeface="+mj-ea"/>
                <a:cs typeface="Lato Light" charset="0"/>
              </a:rPr>
              <a:t>。</a:t>
            </a:r>
            <a:endParaRPr lang="zh-CN" altLang="vi-VN" sz="2000">
              <a:solidFill>
                <a:schemeClr val="bg1"/>
              </a:solidFill>
              <a:latin typeface="+mj-ea"/>
              <a:ea typeface="+mj-ea"/>
              <a:cs typeface="Lato Light" charset="0"/>
            </a:endParaRPr>
          </a:p>
          <a:p>
            <a:pPr defTabSz="914400"/>
            <a:r>
              <a:rPr lang="vi-VN" sz="2000">
                <a:solidFill>
                  <a:schemeClr val="bg1"/>
                </a:solidFill>
                <a:latin typeface="+mj-ea"/>
                <a:ea typeface="+mj-ea"/>
                <a:cs typeface="Lato Light" charset="0"/>
              </a:rPr>
              <a:t>一直按照Devops标准来实践的我们研发和管理过程</a:t>
            </a:r>
            <a:endParaRPr lang="vi-VN" sz="2000">
              <a:solidFill>
                <a:schemeClr val="bg1"/>
              </a:solidFill>
              <a:latin typeface="+mj-ea"/>
              <a:ea typeface="+mj-ea"/>
              <a:cs typeface="Lato Light" charset="0"/>
            </a:endParaRPr>
          </a:p>
        </p:txBody>
      </p:sp>
      <p:sp>
        <p:nvSpPr>
          <p:cNvPr id="2" name="标题 1"/>
          <p:cNvSpPr>
            <a:spLocks noGrp="1"/>
          </p:cNvSpPr>
          <p:nvPr>
            <p:ph type="title"/>
          </p:nvPr>
        </p:nvSpPr>
        <p:spPr>
          <a:xfrm>
            <a:off x="395289" y="304760"/>
            <a:ext cx="1570146" cy="355983"/>
          </a:xfrm>
        </p:spPr>
        <p:txBody>
          <a:bodyPr/>
          <a:p>
            <a:r>
              <a:rPr lang="zh-CN"/>
              <a:t>团队素质</a:t>
            </a:r>
            <a:endParaRPr lang="zh-CN"/>
          </a:p>
        </p:txBody>
      </p:sp>
    </p:spTree>
  </p:cSld>
  <p:clrMapOvr>
    <a:masterClrMapping/>
  </p:clrMapOvr>
  <p:transition spd="slow" advTm="0">
    <p:split orient="ver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标题 9"/>
          <p:cNvSpPr>
            <a:spLocks noGrp="1"/>
          </p:cNvSpPr>
          <p:nvPr>
            <p:ph type="title"/>
          </p:nvPr>
        </p:nvSpPr>
        <p:spPr>
          <a:xfrm>
            <a:off x="395289" y="304760"/>
            <a:ext cx="1570146" cy="355983"/>
          </a:xfrm>
        </p:spPr>
        <p:txBody>
          <a:bodyPr/>
          <a:lstStyle/>
          <a:p>
            <a:r>
              <a:rPr lang="zh-CN"/>
              <a:t>核心成员</a:t>
            </a:r>
            <a:endParaRPr lang="zh-CN"/>
          </a:p>
        </p:txBody>
      </p:sp>
      <p:grpSp>
        <p:nvGrpSpPr>
          <p:cNvPr id="9" name="组合 8"/>
          <p:cNvGrpSpPr/>
          <p:nvPr/>
        </p:nvGrpSpPr>
        <p:grpSpPr>
          <a:xfrm>
            <a:off x="1736338" y="838766"/>
            <a:ext cx="1328087" cy="1328087"/>
            <a:chOff x="661493" y="1157168"/>
            <a:chExt cx="1554244" cy="1554244"/>
          </a:xfrm>
        </p:grpSpPr>
        <p:sp>
          <p:nvSpPr>
            <p:cNvPr id="45" name="椭圆 44"/>
            <p:cNvSpPr/>
            <p:nvPr/>
          </p:nvSpPr>
          <p:spPr>
            <a:xfrm>
              <a:off x="661493" y="1157168"/>
              <a:ext cx="1554244" cy="1554244"/>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9" name="图片 48"/>
            <p:cNvPicPr>
              <a:picLocks noChangeAspect="1"/>
            </p:cNvPicPr>
            <p:nvPr/>
          </p:nvPicPr>
          <p:blipFill rotWithShape="1">
            <a:blip r:embed="rId1" cstate="print">
              <a:extLst>
                <a:ext uri="{28A0092B-C50C-407E-A947-70E740481C1C}">
                  <a14:useLocalDpi xmlns:a14="http://schemas.microsoft.com/office/drawing/2010/main" val="0"/>
                </a:ext>
              </a:extLst>
            </a:blip>
            <a:srcRect l="16667" r="16667"/>
            <a:stretch>
              <a:fillRect/>
            </a:stretch>
          </p:blipFill>
          <p:spPr>
            <a:xfrm>
              <a:off x="742865" y="1238540"/>
              <a:ext cx="1391501" cy="1391501"/>
            </a:xfrm>
            <a:prstGeom prst="ellipse">
              <a:avLst/>
            </a:prstGeom>
          </p:spPr>
        </p:pic>
      </p:grpSp>
      <p:grpSp>
        <p:nvGrpSpPr>
          <p:cNvPr id="15" name="组合 14"/>
          <p:cNvGrpSpPr/>
          <p:nvPr/>
        </p:nvGrpSpPr>
        <p:grpSpPr>
          <a:xfrm>
            <a:off x="5889764" y="765741"/>
            <a:ext cx="1328087" cy="1328087"/>
            <a:chOff x="5107427" y="1198932"/>
            <a:chExt cx="1554244" cy="1554244"/>
          </a:xfrm>
        </p:grpSpPr>
        <p:sp>
          <p:nvSpPr>
            <p:cNvPr id="40" name="椭圆 39"/>
            <p:cNvSpPr/>
            <p:nvPr/>
          </p:nvSpPr>
          <p:spPr>
            <a:xfrm>
              <a:off x="5107427" y="1198932"/>
              <a:ext cx="1554244" cy="1554244"/>
            </a:xfrm>
            <a:prstGeom prst="ellipse">
              <a:avLst/>
            </a:prstGeom>
            <a:solidFill>
              <a:srgbClr val="2E56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1" name="图片 50"/>
            <p:cNvPicPr>
              <a:picLocks noChangeAspect="1"/>
            </p:cNvPicPr>
            <p:nvPr/>
          </p:nvPicPr>
          <p:blipFill rotWithShape="1">
            <a:blip r:embed="rId2" cstate="print">
              <a:extLst>
                <a:ext uri="{28A0092B-C50C-407E-A947-70E740481C1C}">
                  <a14:useLocalDpi xmlns:a14="http://schemas.microsoft.com/office/drawing/2010/main" val="0"/>
                </a:ext>
              </a:extLst>
            </a:blip>
            <a:srcRect l="16667" r="16667"/>
            <a:stretch>
              <a:fillRect/>
            </a:stretch>
          </p:blipFill>
          <p:spPr>
            <a:xfrm>
              <a:off x="5192711" y="1284216"/>
              <a:ext cx="1383677" cy="1383677"/>
            </a:xfrm>
            <a:prstGeom prst="ellipse">
              <a:avLst/>
            </a:prstGeom>
          </p:spPr>
        </p:pic>
      </p:grpSp>
      <p:sp>
        <p:nvSpPr>
          <p:cNvPr id="56" name="矩形 55"/>
          <p:cNvSpPr/>
          <p:nvPr/>
        </p:nvSpPr>
        <p:spPr>
          <a:xfrm>
            <a:off x="426085" y="2893060"/>
            <a:ext cx="4044950" cy="1568450"/>
          </a:xfrm>
          <a:prstGeom prst="rect">
            <a:avLst/>
          </a:prstGeom>
        </p:spPr>
        <p:txBody>
          <a:bodyPr wrap="square">
            <a:spAutoFit/>
          </a:bodyPr>
          <a:lstStyle/>
          <a:p>
            <a:pPr algn="ctr">
              <a:lnSpc>
                <a:spcPct val="150000"/>
              </a:lnSpc>
            </a:pPr>
            <a:r>
              <a:rPr lang="en-US" altLang="zh-CN" sz="1600">
                <a:solidFill>
                  <a:srgbClr val="613620"/>
                </a:solidFill>
                <a:cs typeface="Arial" panose="020B0604020202020204" pitchFamily="34" charset="0"/>
                <a:sym typeface="Arial" panose="020B0604020202020204" pitchFamily="34" charset="0"/>
              </a:rPr>
              <a:t>从事软件开发行业10年经验，从事技术管理岗位8年，研发产品包括电子政务、办公自动化、智慧建筑、财务软件，积累了非常丰富的管理能力和产品能力</a:t>
            </a:r>
            <a:r>
              <a:rPr lang="zh-CN" altLang="en-US" sz="1600">
                <a:solidFill>
                  <a:srgbClr val="613620"/>
                </a:solidFill>
                <a:cs typeface="Arial" panose="020B0604020202020204" pitchFamily="34" charset="0"/>
                <a:sym typeface="Arial" panose="020B0604020202020204" pitchFamily="34" charset="0"/>
              </a:rPr>
              <a:t>。</a:t>
            </a:r>
            <a:endParaRPr lang="zh-CN" altLang="en-US" sz="1600">
              <a:solidFill>
                <a:srgbClr val="613620"/>
              </a:solidFill>
              <a:cs typeface="Arial" panose="020B0604020202020204" pitchFamily="34" charset="0"/>
              <a:sym typeface="Arial" panose="020B0604020202020204" pitchFamily="34" charset="0"/>
            </a:endParaRPr>
          </a:p>
        </p:txBody>
      </p:sp>
      <p:sp>
        <p:nvSpPr>
          <p:cNvPr id="57" name="矩形 56"/>
          <p:cNvSpPr/>
          <p:nvPr/>
        </p:nvSpPr>
        <p:spPr>
          <a:xfrm>
            <a:off x="2040133" y="2270346"/>
            <a:ext cx="692150" cy="398780"/>
          </a:xfrm>
          <a:prstGeom prst="rect">
            <a:avLst/>
          </a:prstGeom>
        </p:spPr>
        <p:txBody>
          <a:bodyPr wrap="none">
            <a:spAutoFit/>
          </a:bodyPr>
          <a:lstStyle/>
          <a:p>
            <a:pPr algn="ctr"/>
            <a:r>
              <a:rPr lang="zh-CN" altLang="en-US" sz="2000" b="1" smtClean="0">
                <a:solidFill>
                  <a:srgbClr val="C51729"/>
                </a:solidFill>
                <a:cs typeface="Arial" panose="020B0604020202020204" pitchFamily="34" charset="0"/>
                <a:sym typeface="Arial" panose="020B0604020202020204" pitchFamily="34" charset="0"/>
              </a:rPr>
              <a:t>吴哲</a:t>
            </a:r>
            <a:endParaRPr lang="zh-CN" altLang="en-US" sz="2000" b="1" smtClean="0">
              <a:solidFill>
                <a:srgbClr val="C51729"/>
              </a:solidFill>
              <a:latin typeface="Calibri" panose="020F0502020204030204"/>
              <a:cs typeface="Arial" panose="020B0604020202020204" pitchFamily="34" charset="0"/>
              <a:sym typeface="Arial" panose="020B0604020202020204" pitchFamily="34" charset="0"/>
            </a:endParaRPr>
          </a:p>
        </p:txBody>
      </p:sp>
      <p:sp>
        <p:nvSpPr>
          <p:cNvPr id="59" name="矩形 58"/>
          <p:cNvSpPr/>
          <p:nvPr/>
        </p:nvSpPr>
        <p:spPr>
          <a:xfrm>
            <a:off x="6140135" y="2170531"/>
            <a:ext cx="946785" cy="398780"/>
          </a:xfrm>
          <a:prstGeom prst="rect">
            <a:avLst/>
          </a:prstGeom>
        </p:spPr>
        <p:txBody>
          <a:bodyPr wrap="none">
            <a:spAutoFit/>
          </a:bodyPr>
          <a:lstStyle/>
          <a:p>
            <a:pPr algn="ctr"/>
            <a:r>
              <a:rPr lang="zh-CN" altLang="en-US" sz="2000" b="1">
                <a:solidFill>
                  <a:srgbClr val="2E5660"/>
                </a:solidFill>
                <a:latin typeface="Calibri" panose="020F0502020204030204"/>
              </a:rPr>
              <a:t>李嘉鹏</a:t>
            </a:r>
            <a:endParaRPr lang="zh-CN" altLang="en-US" sz="2000" b="1">
              <a:solidFill>
                <a:srgbClr val="2E5660"/>
              </a:solidFill>
              <a:latin typeface="Calibri" panose="020F0502020204030204"/>
            </a:endParaRPr>
          </a:p>
        </p:txBody>
      </p:sp>
      <p:sp>
        <p:nvSpPr>
          <p:cNvPr id="3" name="矩形 2"/>
          <p:cNvSpPr/>
          <p:nvPr/>
        </p:nvSpPr>
        <p:spPr>
          <a:xfrm>
            <a:off x="4580255" y="2872105"/>
            <a:ext cx="4144645" cy="1938020"/>
          </a:xfrm>
          <a:prstGeom prst="rect">
            <a:avLst/>
          </a:prstGeom>
        </p:spPr>
        <p:txBody>
          <a:bodyPr wrap="square">
            <a:spAutoFit/>
          </a:bodyPr>
          <a:p>
            <a:pPr algn="ctr">
              <a:lnSpc>
                <a:spcPct val="150000"/>
              </a:lnSpc>
            </a:pPr>
            <a:r>
              <a:rPr lang="en-US" altLang="zh-CN" sz="1600">
                <a:solidFill>
                  <a:srgbClr val="613620"/>
                </a:solidFill>
                <a:cs typeface="Arial" panose="020B0604020202020204" pitchFamily="34" charset="0"/>
                <a:sym typeface="Arial" panose="020B0604020202020204" pitchFamily="34" charset="0"/>
              </a:rPr>
              <a:t>从事软件开发行业8年，目前主要职责是技术负责和关键技术攻关，曾从事过互联网彩票产品、电子政务</a:t>
            </a:r>
            <a:r>
              <a:rPr lang="zh-CN" altLang="en-US" sz="1600">
                <a:solidFill>
                  <a:srgbClr val="613620"/>
                </a:solidFill>
                <a:cs typeface="Arial" panose="020B0604020202020204" pitchFamily="34" charset="0"/>
                <a:sym typeface="Arial" panose="020B0604020202020204" pitchFamily="34" charset="0"/>
              </a:rPr>
              <a:t>、智能设备行业</a:t>
            </a:r>
            <a:r>
              <a:rPr lang="en-US" altLang="zh-CN" sz="1600">
                <a:solidFill>
                  <a:srgbClr val="613620"/>
                </a:solidFill>
                <a:cs typeface="Arial" panose="020B0604020202020204" pitchFamily="34" charset="0"/>
                <a:sym typeface="Arial" panose="020B0604020202020204" pitchFamily="34" charset="0"/>
              </a:rPr>
              <a:t>，技术思维敏锐在大数据和机器学习方面有过深入的实践经验</a:t>
            </a:r>
            <a:r>
              <a:rPr lang="zh-CN" altLang="en-US" sz="1600">
                <a:solidFill>
                  <a:srgbClr val="613620"/>
                </a:solidFill>
                <a:cs typeface="Arial" panose="020B0604020202020204" pitchFamily="34" charset="0"/>
                <a:sym typeface="Arial" panose="020B0604020202020204" pitchFamily="34" charset="0"/>
              </a:rPr>
              <a:t>。</a:t>
            </a:r>
            <a:endParaRPr lang="zh-CN" altLang="en-US" sz="1600">
              <a:solidFill>
                <a:srgbClr val="613620"/>
              </a:solidFill>
              <a:cs typeface="Arial" panose="020B0604020202020204" pitchFamily="34" charset="0"/>
              <a:sym typeface="Arial" panose="020B0604020202020204" pitchFamily="34" charset="0"/>
            </a:endParaRPr>
          </a:p>
        </p:txBody>
      </p:sp>
      <p:pic>
        <p:nvPicPr>
          <p:cNvPr id="11" name="图片 10"/>
          <p:cNvPicPr>
            <a:picLocks noChangeAspect="1"/>
          </p:cNvPicPr>
          <p:nvPr/>
        </p:nvPicPr>
        <p:blipFill>
          <a:blip r:embed="rId3"/>
          <a:stretch>
            <a:fillRect/>
          </a:stretch>
        </p:blipFill>
        <p:spPr>
          <a:xfrm>
            <a:off x="1802765" y="901700"/>
            <a:ext cx="1209040" cy="1209040"/>
          </a:xfrm>
          <a:prstGeom prst="rect">
            <a:avLst/>
          </a:prstGeom>
        </p:spPr>
      </p:pic>
      <p:sp>
        <p:nvSpPr>
          <p:cNvPr id="2" name="椭圆 1"/>
          <p:cNvSpPr/>
          <p:nvPr/>
        </p:nvSpPr>
        <p:spPr>
          <a:xfrm>
            <a:off x="2731135" y="1612900"/>
            <a:ext cx="564515" cy="564515"/>
          </a:xfrm>
          <a:prstGeom prst="ellipse">
            <a:avLst/>
          </a:prstGeom>
          <a:gradFill flip="none" rotWithShape="1">
            <a:gsLst>
              <a:gs pos="0">
                <a:srgbClr val="FFFFFF"/>
              </a:gs>
              <a:gs pos="100000">
                <a:srgbClr val="B8BBBC"/>
              </a:gs>
            </a:gsLst>
            <a:lin ang="18900000" scaled="0"/>
            <a:tileRect/>
          </a:gradFill>
          <a:ln w="12700" cap="flat" cmpd="sng" algn="ctr">
            <a:gradFill>
              <a:gsLst>
                <a:gs pos="100000">
                  <a:sysClr val="window" lastClr="FFFFFF"/>
                </a:gs>
                <a:gs pos="0">
                  <a:srgbClr val="BFC2C3"/>
                </a:gs>
              </a:gsLst>
              <a:lin ang="18900000" scaled="0"/>
            </a:gradFill>
            <a:prstDash val="solid"/>
            <a:miter lim="800000"/>
          </a:ln>
          <a:effectLst>
            <a:outerShdw blurRad="203200" dist="76200" dir="2700000" sx="102000" sy="102000" algn="tl" rotWithShape="0">
              <a:prstClr val="black">
                <a:alpha val="28000"/>
              </a:prstClr>
            </a:outerShdw>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微软雅黑" panose="020B0503020204020204" charset="-122"/>
              <a:cs typeface="+mn-cs"/>
            </a:endParaRPr>
          </a:p>
        </p:txBody>
      </p:sp>
      <p:sp>
        <p:nvSpPr>
          <p:cNvPr id="64" name="矩形 63"/>
          <p:cNvSpPr/>
          <p:nvPr/>
        </p:nvSpPr>
        <p:spPr>
          <a:xfrm>
            <a:off x="2687990" y="1757986"/>
            <a:ext cx="641985" cy="275590"/>
          </a:xfrm>
          <a:prstGeom prst="rect">
            <a:avLst/>
          </a:prstGeom>
        </p:spPr>
        <p:txBody>
          <a:bodyPr wrap="none">
            <a:spAutoFit/>
          </a:bodyPr>
          <a:lstStyle/>
          <a:p>
            <a:pPr algn="ctr"/>
            <a:r>
              <a:rPr lang="zh-CN" altLang="en-US" sz="1200" b="1" smtClean="0">
                <a:solidFill>
                  <a:srgbClr val="C51729"/>
                </a:solidFill>
                <a:cs typeface="Arial" panose="020B0604020202020204" pitchFamily="34" charset="0"/>
                <a:sym typeface="Arial" panose="020B0604020202020204" pitchFamily="34" charset="0"/>
              </a:rPr>
              <a:t>创始人</a:t>
            </a:r>
            <a:endParaRPr lang="zh-CN" altLang="en-US" sz="1200" b="1" smtClean="0">
              <a:solidFill>
                <a:srgbClr val="C51729"/>
              </a:solidFill>
              <a:latin typeface="Calibri" panose="020F0502020204030204"/>
              <a:cs typeface="Arial" panose="020B0604020202020204" pitchFamily="34" charset="0"/>
              <a:sym typeface="Arial" panose="020B0604020202020204" pitchFamily="34" charset="0"/>
            </a:endParaRPr>
          </a:p>
        </p:txBody>
      </p:sp>
      <p:pic>
        <p:nvPicPr>
          <p:cNvPr id="12" name="图片 11"/>
          <p:cNvPicPr>
            <a:picLocks noChangeAspect="1"/>
          </p:cNvPicPr>
          <p:nvPr/>
        </p:nvPicPr>
        <p:blipFill>
          <a:blip r:embed="rId4"/>
          <a:stretch>
            <a:fillRect/>
          </a:stretch>
        </p:blipFill>
        <p:spPr>
          <a:xfrm>
            <a:off x="5971540" y="839470"/>
            <a:ext cx="1179830" cy="1179830"/>
          </a:xfrm>
          <a:prstGeom prst="rect">
            <a:avLst/>
          </a:prstGeom>
        </p:spPr>
      </p:pic>
      <p:sp>
        <p:nvSpPr>
          <p:cNvPr id="54" name="椭圆 53"/>
          <p:cNvSpPr/>
          <p:nvPr/>
        </p:nvSpPr>
        <p:spPr>
          <a:xfrm>
            <a:off x="6852285" y="1561465"/>
            <a:ext cx="564515" cy="564515"/>
          </a:xfrm>
          <a:prstGeom prst="ellipse">
            <a:avLst/>
          </a:prstGeom>
          <a:gradFill flip="none" rotWithShape="1">
            <a:gsLst>
              <a:gs pos="0">
                <a:srgbClr val="FFFFFF"/>
              </a:gs>
              <a:gs pos="100000">
                <a:srgbClr val="B8BBBC"/>
              </a:gs>
            </a:gsLst>
            <a:lin ang="18900000" scaled="0"/>
            <a:tileRect/>
          </a:gradFill>
          <a:ln w="12700" cap="flat" cmpd="sng" algn="ctr">
            <a:gradFill>
              <a:gsLst>
                <a:gs pos="100000">
                  <a:sysClr val="window" lastClr="FFFFFF"/>
                </a:gs>
                <a:gs pos="0">
                  <a:srgbClr val="BFC2C3"/>
                </a:gs>
              </a:gsLst>
              <a:lin ang="18900000" scaled="0"/>
            </a:gradFill>
            <a:prstDash val="solid"/>
            <a:miter lim="800000"/>
          </a:ln>
          <a:effectLst>
            <a:outerShdw blurRad="203200" dist="76200" dir="2700000" sx="102000" sy="102000" algn="tl" rotWithShape="0">
              <a:prstClr val="black">
                <a:alpha val="28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Calibri" panose="020F0502020204030204"/>
              <a:ea typeface="微软雅黑" panose="020B0503020204020204" charset="-122"/>
              <a:cs typeface="+mn-cs"/>
            </a:endParaRPr>
          </a:p>
        </p:txBody>
      </p:sp>
      <p:sp>
        <p:nvSpPr>
          <p:cNvPr id="72" name="矩形 71"/>
          <p:cNvSpPr/>
          <p:nvPr/>
        </p:nvSpPr>
        <p:spPr>
          <a:xfrm>
            <a:off x="6896076" y="1630998"/>
            <a:ext cx="488950" cy="460375"/>
          </a:xfrm>
          <a:prstGeom prst="rect">
            <a:avLst/>
          </a:prstGeom>
        </p:spPr>
        <p:txBody>
          <a:bodyPr wrap="none">
            <a:spAutoFit/>
          </a:bodyPr>
          <a:lstStyle/>
          <a:p>
            <a:pPr algn="ctr"/>
            <a:r>
              <a:rPr lang="zh-CN" altLang="en-US" sz="1200" b="1" smtClean="0">
                <a:solidFill>
                  <a:srgbClr val="2E5660"/>
                </a:solidFill>
                <a:cs typeface="Arial" panose="020B0604020202020204" pitchFamily="34" charset="0"/>
                <a:sym typeface="Arial" panose="020B0604020202020204" pitchFamily="34" charset="0"/>
              </a:rPr>
              <a:t>技术</a:t>
            </a:r>
            <a:endParaRPr lang="en-US" altLang="zh-CN" sz="1200" b="1" smtClean="0">
              <a:solidFill>
                <a:srgbClr val="2E5660"/>
              </a:solidFill>
              <a:cs typeface="Arial" panose="020B0604020202020204" pitchFamily="34" charset="0"/>
              <a:sym typeface="Arial" panose="020B0604020202020204" pitchFamily="34" charset="0"/>
            </a:endParaRPr>
          </a:p>
          <a:p>
            <a:pPr algn="ctr"/>
            <a:r>
              <a:rPr lang="zh-CN" altLang="en-US" sz="1200" b="1" smtClean="0">
                <a:solidFill>
                  <a:srgbClr val="2E5660"/>
                </a:solidFill>
                <a:cs typeface="Arial" panose="020B0604020202020204" pitchFamily="34" charset="0"/>
                <a:sym typeface="Arial" panose="020B0604020202020204" pitchFamily="34" charset="0"/>
              </a:rPr>
              <a:t>总监</a:t>
            </a:r>
            <a:endParaRPr lang="zh-CN" altLang="en-US" sz="1200" b="1" smtClean="0">
              <a:solidFill>
                <a:srgbClr val="2E5660"/>
              </a:solidFill>
              <a:latin typeface="Calibri" panose="020F0502020204030204"/>
              <a:cs typeface="Arial" panose="020B0604020202020204" pitchFamily="34" charset="0"/>
              <a:sym typeface="Arial" panose="020B0604020202020204" pitchFamily="34" charset="0"/>
            </a:endParaRPr>
          </a:p>
        </p:txBody>
      </p:sp>
    </p:spTree>
  </p:cSld>
  <p:clrMapOvr>
    <a:masterClrMapping/>
  </p:clrMapOvr>
  <p:transition spd="slow" advTm="0">
    <p:split orient="ver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标题 9"/>
          <p:cNvSpPr>
            <a:spLocks noGrp="1"/>
          </p:cNvSpPr>
          <p:nvPr>
            <p:ph type="title"/>
          </p:nvPr>
        </p:nvSpPr>
        <p:spPr>
          <a:xfrm>
            <a:off x="450850" y="274320"/>
            <a:ext cx="6862445" cy="356235"/>
          </a:xfrm>
        </p:spPr>
        <p:txBody>
          <a:bodyPr/>
          <a:lstStyle/>
          <a:p>
            <a:r>
              <a:rPr lang="zh-CN"/>
              <a:t>团队现状  </a:t>
            </a:r>
            <a:r>
              <a:rPr lang="zh-CN">
                <a:latin typeface="+mn-ea"/>
                <a:ea typeface="+mn-ea"/>
                <a:cs typeface="+mn-ea"/>
                <a:sym typeface="+mn-ea"/>
              </a:rPr>
              <a:t>团队需要从目前任职的公司脱离出来，主要有以下原因</a:t>
            </a:r>
            <a:br>
              <a:rPr lang="zh-CN" altLang="en-US">
                <a:latin typeface="+mn-ea"/>
                <a:ea typeface="+mn-ea"/>
                <a:cs typeface="+mn-ea"/>
              </a:rPr>
            </a:br>
            <a:endParaRPr lang="zh-CN">
              <a:latin typeface="+mn-ea"/>
              <a:ea typeface="+mn-ea"/>
              <a:cs typeface="+mn-ea"/>
            </a:endParaRPr>
          </a:p>
        </p:txBody>
      </p:sp>
      <p:sp>
        <p:nvSpPr>
          <p:cNvPr id="157" name="Content Placeholder 2"/>
          <p:cNvSpPr txBox="1"/>
          <p:nvPr/>
        </p:nvSpPr>
        <p:spPr bwMode="auto">
          <a:xfrm>
            <a:off x="433705" y="3021330"/>
            <a:ext cx="1924050" cy="941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charset="-122"/>
              </a:defRPr>
            </a:lvl1pPr>
            <a:lvl2pPr marL="457200">
              <a:defRPr sz="1300">
                <a:solidFill>
                  <a:schemeClr val="tx1"/>
                </a:solidFill>
                <a:latin typeface="Arial" panose="020B0604020202020204" pitchFamily="34" charset="0"/>
                <a:ea typeface="微软雅黑" panose="020B0503020204020204" charset="-122"/>
              </a:defRPr>
            </a:lvl2pPr>
            <a:lvl3pPr marL="914400">
              <a:defRPr sz="1300">
                <a:solidFill>
                  <a:schemeClr val="tx1"/>
                </a:solidFill>
                <a:latin typeface="Arial" panose="020B0604020202020204" pitchFamily="34" charset="0"/>
                <a:ea typeface="微软雅黑" panose="020B0503020204020204" charset="-122"/>
              </a:defRPr>
            </a:lvl3pPr>
            <a:lvl4pPr marL="1371600">
              <a:defRPr sz="1300">
                <a:solidFill>
                  <a:schemeClr val="tx1"/>
                </a:solidFill>
                <a:latin typeface="Arial" panose="020B0604020202020204" pitchFamily="34" charset="0"/>
                <a:ea typeface="微软雅黑" panose="020B0503020204020204" charset="-122"/>
              </a:defRPr>
            </a:lvl4pPr>
            <a:lvl5pPr marL="1828800">
              <a:defRPr sz="1300">
                <a:solidFill>
                  <a:schemeClr val="tx1"/>
                </a:solidFill>
                <a:latin typeface="Arial" panose="020B0604020202020204" pitchFamily="34" charset="0"/>
                <a:ea typeface="微软雅黑" panose="020B0503020204020204" charset="-122"/>
              </a:defRPr>
            </a:lvl5pPr>
            <a:lvl6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algn="ctr" defTabSz="914400" fontAlgn="base">
              <a:spcBef>
                <a:spcPts val="1000"/>
              </a:spcBef>
              <a:spcAft>
                <a:spcPct val="0"/>
              </a:spcAft>
              <a:buFont typeface="Arial" panose="020B0604020202020204" pitchFamily="34" charset="0"/>
              <a:buNone/>
            </a:pPr>
            <a:r>
              <a:rPr lang="en-US" altLang="zh-CN" sz="1400" smtClean="0">
                <a:solidFill>
                  <a:srgbClr val="613620"/>
                </a:solidFill>
                <a:latin typeface="微软雅黑 Light" panose="020B0502040204020203" charset="-122"/>
                <a:ea typeface="微软雅黑 Light" panose="020B0502040204020203" charset="-122"/>
              </a:rPr>
              <a:t>公司本身是传统行业起家，没有技术积累和互联网思维，运行模式是领导全盘控制的方式，不利于这个产品和团队的发展</a:t>
            </a:r>
            <a:endParaRPr lang="en-US" altLang="zh-CN" sz="1400" smtClean="0">
              <a:solidFill>
                <a:srgbClr val="613620"/>
              </a:solidFill>
              <a:latin typeface="微软雅黑 Light" panose="020B0502040204020203" charset="-122"/>
              <a:ea typeface="微软雅黑 Light" panose="020B0502040204020203" charset="-122"/>
            </a:endParaRPr>
          </a:p>
        </p:txBody>
      </p:sp>
      <p:sp>
        <p:nvSpPr>
          <p:cNvPr id="158" name="文本框 157"/>
          <p:cNvSpPr txBox="1"/>
          <p:nvPr/>
        </p:nvSpPr>
        <p:spPr>
          <a:xfrm>
            <a:off x="908954" y="2682822"/>
            <a:ext cx="995680" cy="337185"/>
          </a:xfrm>
          <a:prstGeom prst="rect">
            <a:avLst/>
          </a:prstGeom>
          <a:noFill/>
        </p:spPr>
        <p:txBody>
          <a:bodyPr wrap="none" rtlCol="0">
            <a:spAutoFit/>
          </a:bodyPr>
          <a:lstStyle/>
          <a:p>
            <a:pPr algn="ctr"/>
            <a:r>
              <a:rPr lang="zh-CN" altLang="en-US" sz="1600" b="1" smtClean="0">
                <a:solidFill>
                  <a:srgbClr val="C51729"/>
                </a:solidFill>
                <a:latin typeface="+mj-ea"/>
                <a:ea typeface="+mj-ea"/>
              </a:rPr>
              <a:t>企业背景</a:t>
            </a:r>
            <a:endParaRPr lang="zh-CN" altLang="en-US" sz="1600" b="1" smtClean="0">
              <a:solidFill>
                <a:srgbClr val="C51729"/>
              </a:solidFill>
              <a:latin typeface="+mj-ea"/>
              <a:ea typeface="+mj-ea"/>
            </a:endParaRPr>
          </a:p>
        </p:txBody>
      </p:sp>
      <p:sp>
        <p:nvSpPr>
          <p:cNvPr id="159" name="Content Placeholder 2"/>
          <p:cNvSpPr txBox="1"/>
          <p:nvPr/>
        </p:nvSpPr>
        <p:spPr bwMode="auto">
          <a:xfrm>
            <a:off x="2583719" y="3021593"/>
            <a:ext cx="1924050"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charset="-122"/>
              </a:defRPr>
            </a:lvl1pPr>
            <a:lvl2pPr marL="457200">
              <a:defRPr sz="1300">
                <a:solidFill>
                  <a:schemeClr val="tx1"/>
                </a:solidFill>
                <a:latin typeface="Arial" panose="020B0604020202020204" pitchFamily="34" charset="0"/>
                <a:ea typeface="微软雅黑" panose="020B0503020204020204" charset="-122"/>
              </a:defRPr>
            </a:lvl2pPr>
            <a:lvl3pPr marL="914400">
              <a:defRPr sz="1300">
                <a:solidFill>
                  <a:schemeClr val="tx1"/>
                </a:solidFill>
                <a:latin typeface="Arial" panose="020B0604020202020204" pitchFamily="34" charset="0"/>
                <a:ea typeface="微软雅黑" panose="020B0503020204020204" charset="-122"/>
              </a:defRPr>
            </a:lvl3pPr>
            <a:lvl4pPr marL="1371600">
              <a:defRPr sz="1300">
                <a:solidFill>
                  <a:schemeClr val="tx1"/>
                </a:solidFill>
                <a:latin typeface="Arial" panose="020B0604020202020204" pitchFamily="34" charset="0"/>
                <a:ea typeface="微软雅黑" panose="020B0503020204020204" charset="-122"/>
              </a:defRPr>
            </a:lvl4pPr>
            <a:lvl5pPr marL="1828800">
              <a:defRPr sz="1300">
                <a:solidFill>
                  <a:schemeClr val="tx1"/>
                </a:solidFill>
                <a:latin typeface="Arial" panose="020B0604020202020204" pitchFamily="34" charset="0"/>
                <a:ea typeface="微软雅黑" panose="020B0503020204020204" charset="-122"/>
              </a:defRPr>
            </a:lvl5pPr>
            <a:lvl6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algn="ctr" defTabSz="914400" fontAlgn="base">
              <a:spcBef>
                <a:spcPts val="1000"/>
              </a:spcBef>
              <a:spcAft>
                <a:spcPct val="0"/>
              </a:spcAft>
              <a:buFont typeface="Arial" panose="020B0604020202020204" pitchFamily="34" charset="0"/>
              <a:buNone/>
            </a:pPr>
            <a:r>
              <a:rPr lang="en-US" altLang="zh-CN" sz="1400" smtClean="0">
                <a:solidFill>
                  <a:srgbClr val="613620"/>
                </a:solidFill>
                <a:latin typeface="+mn-ea"/>
                <a:ea typeface="+mn-ea"/>
              </a:rPr>
              <a:t>公司主营业务不在于产品研发，在这块业务无法投入足够的费用</a:t>
            </a:r>
            <a:endParaRPr lang="en-US" altLang="zh-CN" sz="1400" smtClean="0">
              <a:solidFill>
                <a:srgbClr val="613620"/>
              </a:solidFill>
              <a:latin typeface="+mn-ea"/>
              <a:ea typeface="+mn-ea"/>
            </a:endParaRPr>
          </a:p>
        </p:txBody>
      </p:sp>
      <p:sp>
        <p:nvSpPr>
          <p:cNvPr id="160" name="文本框 159"/>
          <p:cNvSpPr txBox="1"/>
          <p:nvPr/>
        </p:nvSpPr>
        <p:spPr>
          <a:xfrm>
            <a:off x="2550969" y="2682822"/>
            <a:ext cx="2011680" cy="337185"/>
          </a:xfrm>
          <a:prstGeom prst="rect">
            <a:avLst/>
          </a:prstGeom>
          <a:noFill/>
        </p:spPr>
        <p:txBody>
          <a:bodyPr wrap="none" rtlCol="0">
            <a:spAutoFit/>
          </a:bodyPr>
          <a:lstStyle/>
          <a:p>
            <a:pPr algn="ctr"/>
            <a:r>
              <a:rPr lang="zh-CN" altLang="en-US" sz="1600" b="1" smtClean="0">
                <a:solidFill>
                  <a:srgbClr val="613620"/>
                </a:solidFill>
                <a:latin typeface="+mj-ea"/>
                <a:ea typeface="+mj-ea"/>
              </a:rPr>
              <a:t>投入研发的资源不足</a:t>
            </a:r>
            <a:endParaRPr lang="zh-CN" altLang="en-US" sz="1600" b="1" smtClean="0">
              <a:solidFill>
                <a:srgbClr val="613620"/>
              </a:solidFill>
              <a:latin typeface="+mj-ea"/>
              <a:ea typeface="+mj-ea"/>
            </a:endParaRPr>
          </a:p>
        </p:txBody>
      </p:sp>
      <p:sp>
        <p:nvSpPr>
          <p:cNvPr id="161" name="Content Placeholder 2"/>
          <p:cNvSpPr txBox="1"/>
          <p:nvPr/>
        </p:nvSpPr>
        <p:spPr bwMode="auto">
          <a:xfrm>
            <a:off x="4846955" y="3010535"/>
            <a:ext cx="1924050" cy="11836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charset="-122"/>
              </a:defRPr>
            </a:lvl1pPr>
            <a:lvl2pPr marL="457200">
              <a:defRPr sz="1300">
                <a:solidFill>
                  <a:schemeClr val="tx1"/>
                </a:solidFill>
                <a:latin typeface="Arial" panose="020B0604020202020204" pitchFamily="34" charset="0"/>
                <a:ea typeface="微软雅黑" panose="020B0503020204020204" charset="-122"/>
              </a:defRPr>
            </a:lvl2pPr>
            <a:lvl3pPr marL="914400">
              <a:defRPr sz="1300">
                <a:solidFill>
                  <a:schemeClr val="tx1"/>
                </a:solidFill>
                <a:latin typeface="Arial" panose="020B0604020202020204" pitchFamily="34" charset="0"/>
                <a:ea typeface="微软雅黑" panose="020B0503020204020204" charset="-122"/>
              </a:defRPr>
            </a:lvl3pPr>
            <a:lvl4pPr marL="1371600">
              <a:defRPr sz="1300">
                <a:solidFill>
                  <a:schemeClr val="tx1"/>
                </a:solidFill>
                <a:latin typeface="Arial" panose="020B0604020202020204" pitchFamily="34" charset="0"/>
                <a:ea typeface="微软雅黑" panose="020B0503020204020204" charset="-122"/>
              </a:defRPr>
            </a:lvl4pPr>
            <a:lvl5pPr marL="1828800">
              <a:defRPr sz="1300">
                <a:solidFill>
                  <a:schemeClr val="tx1"/>
                </a:solidFill>
                <a:latin typeface="Arial" panose="020B0604020202020204" pitchFamily="34" charset="0"/>
                <a:ea typeface="微软雅黑" panose="020B0503020204020204" charset="-122"/>
              </a:defRPr>
            </a:lvl5pPr>
            <a:lvl6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algn="ctr" defTabSz="914400" fontAlgn="base">
              <a:spcBef>
                <a:spcPts val="1000"/>
              </a:spcBef>
              <a:spcAft>
                <a:spcPct val="0"/>
              </a:spcAft>
              <a:buFont typeface="Arial" panose="020B0604020202020204" pitchFamily="34" charset="0"/>
              <a:buNone/>
            </a:pPr>
            <a:r>
              <a:rPr lang="en-US" altLang="zh-CN" sz="1400" smtClean="0">
                <a:solidFill>
                  <a:srgbClr val="613620"/>
                </a:solidFill>
                <a:latin typeface="+mn-ea"/>
                <a:ea typeface="+mn-ea"/>
              </a:rPr>
              <a:t>产品集成了大量内部管理的模块，过分追求大而全，客户要完整运行需要做大量的配置和熟悉的过程，极容易让用户在使用初期就丧失兴趣</a:t>
            </a:r>
            <a:endParaRPr lang="en-US" altLang="zh-CN" sz="1400" smtClean="0">
              <a:solidFill>
                <a:srgbClr val="613620"/>
              </a:solidFill>
              <a:latin typeface="+mn-ea"/>
              <a:ea typeface="+mn-ea"/>
            </a:endParaRPr>
          </a:p>
        </p:txBody>
      </p:sp>
      <p:sp>
        <p:nvSpPr>
          <p:cNvPr id="162" name="文本框 161"/>
          <p:cNvSpPr txBox="1"/>
          <p:nvPr/>
        </p:nvSpPr>
        <p:spPr>
          <a:xfrm>
            <a:off x="5118951" y="2682822"/>
            <a:ext cx="1402080" cy="337185"/>
          </a:xfrm>
          <a:prstGeom prst="rect">
            <a:avLst/>
          </a:prstGeom>
          <a:noFill/>
        </p:spPr>
        <p:txBody>
          <a:bodyPr wrap="none" rtlCol="0">
            <a:spAutoFit/>
          </a:bodyPr>
          <a:lstStyle/>
          <a:p>
            <a:pPr algn="ctr"/>
            <a:r>
              <a:rPr lang="zh-CN" altLang="en-US" sz="1600" b="1" smtClean="0">
                <a:solidFill>
                  <a:schemeClr val="accent2"/>
                </a:solidFill>
                <a:latin typeface="+mj-ea"/>
                <a:ea typeface="+mj-ea"/>
              </a:rPr>
              <a:t>产品方向错误</a:t>
            </a:r>
            <a:endParaRPr lang="zh-CN" altLang="en-US" sz="1600" b="1" smtClean="0">
              <a:solidFill>
                <a:schemeClr val="accent2"/>
              </a:solidFill>
              <a:latin typeface="+mj-ea"/>
              <a:ea typeface="+mj-ea"/>
            </a:endParaRPr>
          </a:p>
        </p:txBody>
      </p:sp>
      <p:sp>
        <p:nvSpPr>
          <p:cNvPr id="163" name="Content Placeholder 2"/>
          <p:cNvSpPr txBox="1"/>
          <p:nvPr/>
        </p:nvSpPr>
        <p:spPr bwMode="auto">
          <a:xfrm>
            <a:off x="7036402" y="3003813"/>
            <a:ext cx="1924050" cy="600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Arial" panose="020B0604020202020204" pitchFamily="34" charset="0"/>
                <a:ea typeface="微软雅黑" panose="020B0503020204020204" charset="-122"/>
              </a:defRPr>
            </a:lvl1pPr>
            <a:lvl2pPr marL="457200">
              <a:defRPr sz="1300">
                <a:solidFill>
                  <a:schemeClr val="tx1"/>
                </a:solidFill>
                <a:latin typeface="Arial" panose="020B0604020202020204" pitchFamily="34" charset="0"/>
                <a:ea typeface="微软雅黑" panose="020B0503020204020204" charset="-122"/>
              </a:defRPr>
            </a:lvl2pPr>
            <a:lvl3pPr marL="914400">
              <a:defRPr sz="1300">
                <a:solidFill>
                  <a:schemeClr val="tx1"/>
                </a:solidFill>
                <a:latin typeface="Arial" panose="020B0604020202020204" pitchFamily="34" charset="0"/>
                <a:ea typeface="微软雅黑" panose="020B0503020204020204" charset="-122"/>
              </a:defRPr>
            </a:lvl3pPr>
            <a:lvl4pPr marL="1371600">
              <a:defRPr sz="1300">
                <a:solidFill>
                  <a:schemeClr val="tx1"/>
                </a:solidFill>
                <a:latin typeface="Arial" panose="020B0604020202020204" pitchFamily="34" charset="0"/>
                <a:ea typeface="微软雅黑" panose="020B0503020204020204" charset="-122"/>
              </a:defRPr>
            </a:lvl4pPr>
            <a:lvl5pPr marL="1828800">
              <a:defRPr sz="1300">
                <a:solidFill>
                  <a:schemeClr val="tx1"/>
                </a:solidFill>
                <a:latin typeface="Arial" panose="020B0604020202020204" pitchFamily="34" charset="0"/>
                <a:ea typeface="微软雅黑" panose="020B0503020204020204" charset="-122"/>
              </a:defRPr>
            </a:lvl5pPr>
            <a:lvl6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6pPr>
            <a:lvl7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7pPr>
            <a:lvl8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8pPr>
            <a:lvl9pPr indent="457200" eaLnBrk="0" fontAlgn="base" hangingPunct="0">
              <a:spcBef>
                <a:spcPct val="0"/>
              </a:spcBef>
              <a:spcAft>
                <a:spcPct val="0"/>
              </a:spcAft>
              <a:defRPr sz="1300">
                <a:solidFill>
                  <a:schemeClr val="tx1"/>
                </a:solidFill>
                <a:latin typeface="Arial" panose="020B0604020202020204" pitchFamily="34" charset="0"/>
                <a:ea typeface="微软雅黑" panose="020B0503020204020204" charset="-122"/>
              </a:defRPr>
            </a:lvl9pPr>
          </a:lstStyle>
          <a:p>
            <a:pPr algn="ctr" defTabSz="914400" fontAlgn="base">
              <a:spcBef>
                <a:spcPts val="1000"/>
              </a:spcBef>
              <a:spcAft>
                <a:spcPct val="0"/>
              </a:spcAft>
              <a:buFont typeface="Arial" panose="020B0604020202020204" pitchFamily="34" charset="0"/>
              <a:buNone/>
            </a:pPr>
            <a:r>
              <a:rPr lang="en-US" altLang="zh-CN" sz="1400" smtClean="0">
                <a:solidFill>
                  <a:srgbClr val="613620"/>
                </a:solidFill>
                <a:latin typeface="+mn-ea"/>
                <a:ea typeface="+mn-ea"/>
              </a:rPr>
              <a:t>公司定位的目标客户是终端企业，因为这样的推广成本高而且利润低，公司本身是代理记账企业，由于同行间的不信任，所以对同行推广难度非常大</a:t>
            </a:r>
            <a:endParaRPr lang="en-US" altLang="zh-CN" sz="1400" smtClean="0">
              <a:solidFill>
                <a:srgbClr val="613620"/>
              </a:solidFill>
              <a:latin typeface="+mn-ea"/>
              <a:ea typeface="+mn-ea"/>
            </a:endParaRPr>
          </a:p>
        </p:txBody>
      </p:sp>
      <p:sp>
        <p:nvSpPr>
          <p:cNvPr id="164" name="文本框 163"/>
          <p:cNvSpPr txBox="1"/>
          <p:nvPr/>
        </p:nvSpPr>
        <p:spPr>
          <a:xfrm>
            <a:off x="7410052" y="2682822"/>
            <a:ext cx="1198880" cy="337185"/>
          </a:xfrm>
          <a:prstGeom prst="rect">
            <a:avLst/>
          </a:prstGeom>
          <a:noFill/>
        </p:spPr>
        <p:txBody>
          <a:bodyPr wrap="none" rtlCol="0">
            <a:spAutoFit/>
          </a:bodyPr>
          <a:lstStyle/>
          <a:p>
            <a:pPr algn="ctr"/>
            <a:r>
              <a:rPr lang="da-DK" altLang="zh-CN" sz="1600" b="1">
                <a:solidFill>
                  <a:schemeClr val="accent4"/>
                </a:solidFill>
                <a:latin typeface="+mj-ea"/>
                <a:ea typeface="+mj-ea"/>
              </a:rPr>
              <a:t>推广运营难</a:t>
            </a:r>
            <a:endParaRPr lang="da-DK" altLang="zh-CN" sz="1600" b="1">
              <a:solidFill>
                <a:schemeClr val="accent4"/>
              </a:solidFill>
              <a:latin typeface="+mj-ea"/>
              <a:ea typeface="+mj-ea"/>
            </a:endParaRPr>
          </a:p>
        </p:txBody>
      </p:sp>
      <p:grpSp>
        <p:nvGrpSpPr>
          <p:cNvPr id="7" name="组合 6"/>
          <p:cNvGrpSpPr/>
          <p:nvPr/>
        </p:nvGrpSpPr>
        <p:grpSpPr>
          <a:xfrm>
            <a:off x="809098" y="1259975"/>
            <a:ext cx="1289090" cy="1289090"/>
            <a:chOff x="809098" y="1385705"/>
            <a:chExt cx="1289090" cy="1289090"/>
          </a:xfrm>
        </p:grpSpPr>
        <p:grpSp>
          <p:nvGrpSpPr>
            <p:cNvPr id="3" name="组合 2"/>
            <p:cNvGrpSpPr/>
            <p:nvPr/>
          </p:nvGrpSpPr>
          <p:grpSpPr>
            <a:xfrm>
              <a:off x="809098" y="1385705"/>
              <a:ext cx="1289090" cy="1289090"/>
              <a:chOff x="809098" y="1385706"/>
              <a:chExt cx="1289090" cy="1289090"/>
            </a:xfrm>
          </p:grpSpPr>
          <p:sp>
            <p:nvSpPr>
              <p:cNvPr id="152" name="椭圆 151"/>
              <p:cNvSpPr/>
              <p:nvPr/>
            </p:nvSpPr>
            <p:spPr>
              <a:xfrm>
                <a:off x="942855" y="1519465"/>
                <a:ext cx="1021576" cy="1021576"/>
              </a:xfrm>
              <a:prstGeom prst="ellipse">
                <a:avLst/>
              </a:prstGeom>
              <a:solidFill>
                <a:schemeClr val="accent1"/>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53" name="椭圆 152"/>
              <p:cNvSpPr/>
              <p:nvPr/>
            </p:nvSpPr>
            <p:spPr>
              <a:xfrm>
                <a:off x="809098" y="1385706"/>
                <a:ext cx="1289090" cy="1289090"/>
              </a:xfrm>
              <a:prstGeom prst="ellipse">
                <a:avLst/>
              </a:prstGeom>
              <a:noFill/>
              <a:ln w="12700" cap="flat" cmpd="sng" algn="ctr">
                <a:solidFill>
                  <a:schemeClr val="accent1"/>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grpSp>
        <p:grpSp>
          <p:nvGrpSpPr>
            <p:cNvPr id="168" name="Group 3"/>
            <p:cNvGrpSpPr/>
            <p:nvPr/>
          </p:nvGrpSpPr>
          <p:grpSpPr>
            <a:xfrm>
              <a:off x="1257587" y="1834194"/>
              <a:ext cx="392113" cy="392113"/>
              <a:chOff x="3771900" y="2098675"/>
              <a:chExt cx="392113" cy="392113"/>
            </a:xfrm>
            <a:solidFill>
              <a:schemeClr val="bg1"/>
            </a:solidFill>
          </p:grpSpPr>
          <p:sp>
            <p:nvSpPr>
              <p:cNvPr id="169" name="Freeform 6"/>
              <p:cNvSpPr/>
              <p:nvPr/>
            </p:nvSpPr>
            <p:spPr bwMode="auto">
              <a:xfrm>
                <a:off x="3771900" y="2301875"/>
                <a:ext cx="153988" cy="55563"/>
              </a:xfrm>
              <a:custGeom>
                <a:avLst/>
                <a:gdLst>
                  <a:gd name="T0" fmla="*/ 200 w 200"/>
                  <a:gd name="T1" fmla="*/ 1 h 73"/>
                  <a:gd name="T2" fmla="*/ 200 w 200"/>
                  <a:gd name="T3" fmla="*/ 0 h 73"/>
                  <a:gd name="T4" fmla="*/ 0 w 200"/>
                  <a:gd name="T5" fmla="*/ 0 h 73"/>
                  <a:gd name="T6" fmla="*/ 0 w 200"/>
                  <a:gd name="T7" fmla="*/ 1 h 73"/>
                  <a:gd name="T8" fmla="*/ 73 w 200"/>
                  <a:gd name="T9" fmla="*/ 73 h 73"/>
                  <a:gd name="T10" fmla="*/ 127 w 200"/>
                  <a:gd name="T11" fmla="*/ 73 h 73"/>
                  <a:gd name="T12" fmla="*/ 200 w 200"/>
                  <a:gd name="T13" fmla="*/ 1 h 73"/>
                </a:gdLst>
                <a:ahLst/>
                <a:cxnLst>
                  <a:cxn ang="0">
                    <a:pos x="T0" y="T1"/>
                  </a:cxn>
                  <a:cxn ang="0">
                    <a:pos x="T2" y="T3"/>
                  </a:cxn>
                  <a:cxn ang="0">
                    <a:pos x="T4" y="T5"/>
                  </a:cxn>
                  <a:cxn ang="0">
                    <a:pos x="T6" y="T7"/>
                  </a:cxn>
                  <a:cxn ang="0">
                    <a:pos x="T8" y="T9"/>
                  </a:cxn>
                  <a:cxn ang="0">
                    <a:pos x="T10" y="T11"/>
                  </a:cxn>
                  <a:cxn ang="0">
                    <a:pos x="T12" y="T13"/>
                  </a:cxn>
                </a:cxnLst>
                <a:rect l="0" t="0" r="r" b="b"/>
                <a:pathLst>
                  <a:path w="200" h="73">
                    <a:moveTo>
                      <a:pt x="200" y="1"/>
                    </a:moveTo>
                    <a:cubicBezTo>
                      <a:pt x="200" y="0"/>
                      <a:pt x="200" y="0"/>
                      <a:pt x="200" y="0"/>
                    </a:cubicBezTo>
                    <a:cubicBezTo>
                      <a:pt x="0" y="0"/>
                      <a:pt x="0" y="0"/>
                      <a:pt x="0" y="0"/>
                    </a:cubicBezTo>
                    <a:cubicBezTo>
                      <a:pt x="0" y="0"/>
                      <a:pt x="0" y="0"/>
                      <a:pt x="0" y="1"/>
                    </a:cubicBezTo>
                    <a:cubicBezTo>
                      <a:pt x="0" y="41"/>
                      <a:pt x="32" y="73"/>
                      <a:pt x="73" y="73"/>
                    </a:cubicBezTo>
                    <a:cubicBezTo>
                      <a:pt x="127" y="73"/>
                      <a:pt x="127" y="73"/>
                      <a:pt x="127" y="73"/>
                    </a:cubicBezTo>
                    <a:cubicBezTo>
                      <a:pt x="167" y="73"/>
                      <a:pt x="200" y="41"/>
                      <a:pt x="200" y="1"/>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70" name="Freeform 7"/>
              <p:cNvSpPr>
                <a:spLocks noEditPoints="1"/>
              </p:cNvSpPr>
              <p:nvPr/>
            </p:nvSpPr>
            <p:spPr bwMode="auto">
              <a:xfrm>
                <a:off x="3771900" y="2098675"/>
                <a:ext cx="392113" cy="392113"/>
              </a:xfrm>
              <a:custGeom>
                <a:avLst/>
                <a:gdLst>
                  <a:gd name="T0" fmla="*/ 335 w 511"/>
                  <a:gd name="T1" fmla="*/ 476 h 512"/>
                  <a:gd name="T2" fmla="*/ 273 w 511"/>
                  <a:gd name="T3" fmla="*/ 476 h 512"/>
                  <a:gd name="T4" fmla="*/ 273 w 511"/>
                  <a:gd name="T5" fmla="*/ 162 h 512"/>
                  <a:gd name="T6" fmla="*/ 322 w 511"/>
                  <a:gd name="T7" fmla="*/ 112 h 512"/>
                  <a:gd name="T8" fmla="*/ 394 w 511"/>
                  <a:gd name="T9" fmla="*/ 112 h 512"/>
                  <a:gd name="T10" fmla="*/ 314 w 511"/>
                  <a:gd name="T11" fmla="*/ 266 h 512"/>
                  <a:gd name="T12" fmla="*/ 326 w 511"/>
                  <a:gd name="T13" fmla="*/ 266 h 512"/>
                  <a:gd name="T14" fmla="*/ 406 w 511"/>
                  <a:gd name="T15" fmla="*/ 112 h 512"/>
                  <a:gd name="T16" fmla="*/ 417 w 511"/>
                  <a:gd name="T17" fmla="*/ 112 h 512"/>
                  <a:gd name="T18" fmla="*/ 497 w 511"/>
                  <a:gd name="T19" fmla="*/ 266 h 512"/>
                  <a:gd name="T20" fmla="*/ 509 w 511"/>
                  <a:gd name="T21" fmla="*/ 266 h 512"/>
                  <a:gd name="T22" fmla="*/ 429 w 511"/>
                  <a:gd name="T23" fmla="*/ 112 h 512"/>
                  <a:gd name="T24" fmla="*/ 497 w 511"/>
                  <a:gd name="T25" fmla="*/ 112 h 512"/>
                  <a:gd name="T26" fmla="*/ 511 w 511"/>
                  <a:gd name="T27" fmla="*/ 97 h 512"/>
                  <a:gd name="T28" fmla="*/ 497 w 511"/>
                  <a:gd name="T29" fmla="*/ 83 h 512"/>
                  <a:gd name="T30" fmla="*/ 322 w 511"/>
                  <a:gd name="T31" fmla="*/ 83 h 512"/>
                  <a:gd name="T32" fmla="*/ 273 w 511"/>
                  <a:gd name="T33" fmla="*/ 32 h 512"/>
                  <a:gd name="T34" fmla="*/ 273 w 511"/>
                  <a:gd name="T35" fmla="*/ 7 h 512"/>
                  <a:gd name="T36" fmla="*/ 266 w 511"/>
                  <a:gd name="T37" fmla="*/ 0 h 512"/>
                  <a:gd name="T38" fmla="*/ 247 w 511"/>
                  <a:gd name="T39" fmla="*/ 0 h 512"/>
                  <a:gd name="T40" fmla="*/ 239 w 511"/>
                  <a:gd name="T41" fmla="*/ 7 h 512"/>
                  <a:gd name="T42" fmla="*/ 239 w 511"/>
                  <a:gd name="T43" fmla="*/ 32 h 512"/>
                  <a:gd name="T44" fmla="*/ 190 w 511"/>
                  <a:gd name="T45" fmla="*/ 83 h 512"/>
                  <a:gd name="T46" fmla="*/ 15 w 511"/>
                  <a:gd name="T47" fmla="*/ 83 h 512"/>
                  <a:gd name="T48" fmla="*/ 0 w 511"/>
                  <a:gd name="T49" fmla="*/ 97 h 512"/>
                  <a:gd name="T50" fmla="*/ 15 w 511"/>
                  <a:gd name="T51" fmla="*/ 112 h 512"/>
                  <a:gd name="T52" fmla="*/ 83 w 511"/>
                  <a:gd name="T53" fmla="*/ 112 h 512"/>
                  <a:gd name="T54" fmla="*/ 3 w 511"/>
                  <a:gd name="T55" fmla="*/ 266 h 512"/>
                  <a:gd name="T56" fmla="*/ 15 w 511"/>
                  <a:gd name="T57" fmla="*/ 266 h 512"/>
                  <a:gd name="T58" fmla="*/ 95 w 511"/>
                  <a:gd name="T59" fmla="*/ 112 h 512"/>
                  <a:gd name="T60" fmla="*/ 106 w 511"/>
                  <a:gd name="T61" fmla="*/ 112 h 512"/>
                  <a:gd name="T62" fmla="*/ 186 w 511"/>
                  <a:gd name="T63" fmla="*/ 266 h 512"/>
                  <a:gd name="T64" fmla="*/ 198 w 511"/>
                  <a:gd name="T65" fmla="*/ 266 h 512"/>
                  <a:gd name="T66" fmla="*/ 118 w 511"/>
                  <a:gd name="T67" fmla="*/ 112 h 512"/>
                  <a:gd name="T68" fmla="*/ 190 w 511"/>
                  <a:gd name="T69" fmla="*/ 112 h 512"/>
                  <a:gd name="T70" fmla="*/ 239 w 511"/>
                  <a:gd name="T71" fmla="*/ 162 h 512"/>
                  <a:gd name="T72" fmla="*/ 239 w 511"/>
                  <a:gd name="T73" fmla="*/ 476 h 512"/>
                  <a:gd name="T74" fmla="*/ 178 w 511"/>
                  <a:gd name="T75" fmla="*/ 476 h 512"/>
                  <a:gd name="T76" fmla="*/ 159 w 511"/>
                  <a:gd name="T77" fmla="*/ 494 h 512"/>
                  <a:gd name="T78" fmla="*/ 178 w 511"/>
                  <a:gd name="T79" fmla="*/ 512 h 512"/>
                  <a:gd name="T80" fmla="*/ 335 w 511"/>
                  <a:gd name="T81" fmla="*/ 512 h 512"/>
                  <a:gd name="T82" fmla="*/ 353 w 511"/>
                  <a:gd name="T83" fmla="*/ 494 h 512"/>
                  <a:gd name="T84" fmla="*/ 335 w 511"/>
                  <a:gd name="T85" fmla="*/ 476 h 512"/>
                  <a:gd name="T86" fmla="*/ 218 w 511"/>
                  <a:gd name="T87" fmla="*/ 97 h 512"/>
                  <a:gd name="T88" fmla="*/ 256 w 511"/>
                  <a:gd name="T89" fmla="*/ 59 h 512"/>
                  <a:gd name="T90" fmla="*/ 294 w 511"/>
                  <a:gd name="T91" fmla="*/ 97 h 512"/>
                  <a:gd name="T92" fmla="*/ 256 w 511"/>
                  <a:gd name="T93" fmla="*/ 135 h 512"/>
                  <a:gd name="T94" fmla="*/ 218 w 511"/>
                  <a:gd name="T95" fmla="*/ 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1" h="512">
                    <a:moveTo>
                      <a:pt x="335" y="476"/>
                    </a:moveTo>
                    <a:cubicBezTo>
                      <a:pt x="273" y="476"/>
                      <a:pt x="273" y="476"/>
                      <a:pt x="273" y="476"/>
                    </a:cubicBezTo>
                    <a:cubicBezTo>
                      <a:pt x="273" y="162"/>
                      <a:pt x="273" y="162"/>
                      <a:pt x="273" y="162"/>
                    </a:cubicBezTo>
                    <a:cubicBezTo>
                      <a:pt x="297" y="156"/>
                      <a:pt x="316" y="136"/>
                      <a:pt x="322" y="112"/>
                    </a:cubicBezTo>
                    <a:cubicBezTo>
                      <a:pt x="394" y="112"/>
                      <a:pt x="394" y="112"/>
                      <a:pt x="394" y="112"/>
                    </a:cubicBezTo>
                    <a:cubicBezTo>
                      <a:pt x="314" y="266"/>
                      <a:pt x="314" y="266"/>
                      <a:pt x="314" y="266"/>
                    </a:cubicBezTo>
                    <a:cubicBezTo>
                      <a:pt x="326" y="266"/>
                      <a:pt x="326" y="266"/>
                      <a:pt x="326" y="266"/>
                    </a:cubicBezTo>
                    <a:cubicBezTo>
                      <a:pt x="406" y="112"/>
                      <a:pt x="406" y="112"/>
                      <a:pt x="406" y="112"/>
                    </a:cubicBezTo>
                    <a:cubicBezTo>
                      <a:pt x="417" y="112"/>
                      <a:pt x="417" y="112"/>
                      <a:pt x="417" y="112"/>
                    </a:cubicBezTo>
                    <a:cubicBezTo>
                      <a:pt x="497" y="266"/>
                      <a:pt x="497" y="266"/>
                      <a:pt x="497" y="266"/>
                    </a:cubicBezTo>
                    <a:cubicBezTo>
                      <a:pt x="509" y="266"/>
                      <a:pt x="509" y="266"/>
                      <a:pt x="509" y="266"/>
                    </a:cubicBezTo>
                    <a:cubicBezTo>
                      <a:pt x="429" y="112"/>
                      <a:pt x="429" y="112"/>
                      <a:pt x="429" y="112"/>
                    </a:cubicBezTo>
                    <a:cubicBezTo>
                      <a:pt x="497" y="112"/>
                      <a:pt x="497" y="112"/>
                      <a:pt x="497" y="112"/>
                    </a:cubicBezTo>
                    <a:cubicBezTo>
                      <a:pt x="505" y="112"/>
                      <a:pt x="511" y="105"/>
                      <a:pt x="511" y="97"/>
                    </a:cubicBezTo>
                    <a:cubicBezTo>
                      <a:pt x="511" y="89"/>
                      <a:pt x="505" y="83"/>
                      <a:pt x="497" y="83"/>
                    </a:cubicBezTo>
                    <a:cubicBezTo>
                      <a:pt x="322" y="83"/>
                      <a:pt x="322" y="83"/>
                      <a:pt x="322" y="83"/>
                    </a:cubicBezTo>
                    <a:cubicBezTo>
                      <a:pt x="316" y="58"/>
                      <a:pt x="297" y="39"/>
                      <a:pt x="273" y="32"/>
                    </a:cubicBezTo>
                    <a:cubicBezTo>
                      <a:pt x="273" y="7"/>
                      <a:pt x="273" y="7"/>
                      <a:pt x="273" y="7"/>
                    </a:cubicBezTo>
                    <a:cubicBezTo>
                      <a:pt x="273" y="3"/>
                      <a:pt x="270" y="0"/>
                      <a:pt x="266" y="0"/>
                    </a:cubicBezTo>
                    <a:cubicBezTo>
                      <a:pt x="247" y="0"/>
                      <a:pt x="247" y="0"/>
                      <a:pt x="247" y="0"/>
                    </a:cubicBezTo>
                    <a:cubicBezTo>
                      <a:pt x="242" y="0"/>
                      <a:pt x="239" y="3"/>
                      <a:pt x="239" y="7"/>
                    </a:cubicBezTo>
                    <a:cubicBezTo>
                      <a:pt x="239" y="32"/>
                      <a:pt x="239" y="32"/>
                      <a:pt x="239" y="32"/>
                    </a:cubicBezTo>
                    <a:cubicBezTo>
                      <a:pt x="215" y="38"/>
                      <a:pt x="196" y="58"/>
                      <a:pt x="190" y="83"/>
                    </a:cubicBezTo>
                    <a:cubicBezTo>
                      <a:pt x="15" y="83"/>
                      <a:pt x="15" y="83"/>
                      <a:pt x="15" y="83"/>
                    </a:cubicBezTo>
                    <a:cubicBezTo>
                      <a:pt x="7" y="83"/>
                      <a:pt x="0" y="89"/>
                      <a:pt x="0" y="97"/>
                    </a:cubicBezTo>
                    <a:cubicBezTo>
                      <a:pt x="0" y="105"/>
                      <a:pt x="7" y="112"/>
                      <a:pt x="15" y="112"/>
                    </a:cubicBezTo>
                    <a:cubicBezTo>
                      <a:pt x="83" y="112"/>
                      <a:pt x="83" y="112"/>
                      <a:pt x="83" y="112"/>
                    </a:cubicBezTo>
                    <a:cubicBezTo>
                      <a:pt x="3" y="266"/>
                      <a:pt x="3" y="266"/>
                      <a:pt x="3" y="266"/>
                    </a:cubicBezTo>
                    <a:cubicBezTo>
                      <a:pt x="15" y="266"/>
                      <a:pt x="15" y="266"/>
                      <a:pt x="15" y="266"/>
                    </a:cubicBezTo>
                    <a:cubicBezTo>
                      <a:pt x="95" y="112"/>
                      <a:pt x="95" y="112"/>
                      <a:pt x="95" y="112"/>
                    </a:cubicBezTo>
                    <a:cubicBezTo>
                      <a:pt x="106" y="112"/>
                      <a:pt x="106" y="112"/>
                      <a:pt x="106" y="112"/>
                    </a:cubicBezTo>
                    <a:cubicBezTo>
                      <a:pt x="186" y="266"/>
                      <a:pt x="186" y="266"/>
                      <a:pt x="186" y="266"/>
                    </a:cubicBezTo>
                    <a:cubicBezTo>
                      <a:pt x="198" y="266"/>
                      <a:pt x="198" y="266"/>
                      <a:pt x="198" y="266"/>
                    </a:cubicBezTo>
                    <a:cubicBezTo>
                      <a:pt x="118" y="112"/>
                      <a:pt x="118" y="112"/>
                      <a:pt x="118" y="112"/>
                    </a:cubicBezTo>
                    <a:cubicBezTo>
                      <a:pt x="190" y="112"/>
                      <a:pt x="190" y="112"/>
                      <a:pt x="190" y="112"/>
                    </a:cubicBezTo>
                    <a:cubicBezTo>
                      <a:pt x="196" y="136"/>
                      <a:pt x="215" y="156"/>
                      <a:pt x="239" y="162"/>
                    </a:cubicBezTo>
                    <a:cubicBezTo>
                      <a:pt x="239" y="476"/>
                      <a:pt x="239" y="476"/>
                      <a:pt x="239" y="476"/>
                    </a:cubicBezTo>
                    <a:cubicBezTo>
                      <a:pt x="178" y="476"/>
                      <a:pt x="178" y="476"/>
                      <a:pt x="178" y="476"/>
                    </a:cubicBezTo>
                    <a:cubicBezTo>
                      <a:pt x="168" y="476"/>
                      <a:pt x="159" y="484"/>
                      <a:pt x="159" y="494"/>
                    </a:cubicBezTo>
                    <a:cubicBezTo>
                      <a:pt x="159" y="504"/>
                      <a:pt x="168" y="512"/>
                      <a:pt x="178" y="512"/>
                    </a:cubicBezTo>
                    <a:cubicBezTo>
                      <a:pt x="335" y="512"/>
                      <a:pt x="335" y="512"/>
                      <a:pt x="335" y="512"/>
                    </a:cubicBezTo>
                    <a:cubicBezTo>
                      <a:pt x="345" y="512"/>
                      <a:pt x="353" y="504"/>
                      <a:pt x="353" y="494"/>
                    </a:cubicBezTo>
                    <a:cubicBezTo>
                      <a:pt x="353" y="484"/>
                      <a:pt x="345" y="476"/>
                      <a:pt x="335" y="476"/>
                    </a:cubicBezTo>
                    <a:close/>
                    <a:moveTo>
                      <a:pt x="218" y="97"/>
                    </a:moveTo>
                    <a:cubicBezTo>
                      <a:pt x="218" y="76"/>
                      <a:pt x="235" y="59"/>
                      <a:pt x="256" y="59"/>
                    </a:cubicBezTo>
                    <a:cubicBezTo>
                      <a:pt x="277" y="59"/>
                      <a:pt x="294" y="76"/>
                      <a:pt x="294" y="97"/>
                    </a:cubicBezTo>
                    <a:cubicBezTo>
                      <a:pt x="294" y="118"/>
                      <a:pt x="277" y="135"/>
                      <a:pt x="256" y="135"/>
                    </a:cubicBezTo>
                    <a:cubicBezTo>
                      <a:pt x="235" y="135"/>
                      <a:pt x="218" y="118"/>
                      <a:pt x="218" y="97"/>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71" name="Freeform 8"/>
              <p:cNvSpPr/>
              <p:nvPr/>
            </p:nvSpPr>
            <p:spPr bwMode="auto">
              <a:xfrm>
                <a:off x="4010025" y="2301875"/>
                <a:ext cx="153988" cy="55563"/>
              </a:xfrm>
              <a:custGeom>
                <a:avLst/>
                <a:gdLst>
                  <a:gd name="T0" fmla="*/ 201 w 201"/>
                  <a:gd name="T1" fmla="*/ 0 h 73"/>
                  <a:gd name="T2" fmla="*/ 0 w 201"/>
                  <a:gd name="T3" fmla="*/ 0 h 73"/>
                  <a:gd name="T4" fmla="*/ 0 w 201"/>
                  <a:gd name="T5" fmla="*/ 1 h 73"/>
                  <a:gd name="T6" fmla="*/ 73 w 201"/>
                  <a:gd name="T7" fmla="*/ 73 h 73"/>
                  <a:gd name="T8" fmla="*/ 128 w 201"/>
                  <a:gd name="T9" fmla="*/ 73 h 73"/>
                  <a:gd name="T10" fmla="*/ 201 w 201"/>
                  <a:gd name="T11" fmla="*/ 1 h 73"/>
                  <a:gd name="T12" fmla="*/ 201 w 201"/>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201" h="73">
                    <a:moveTo>
                      <a:pt x="201" y="0"/>
                    </a:moveTo>
                    <a:cubicBezTo>
                      <a:pt x="0" y="0"/>
                      <a:pt x="0" y="0"/>
                      <a:pt x="0" y="0"/>
                    </a:cubicBezTo>
                    <a:cubicBezTo>
                      <a:pt x="0" y="0"/>
                      <a:pt x="0" y="0"/>
                      <a:pt x="0" y="1"/>
                    </a:cubicBezTo>
                    <a:cubicBezTo>
                      <a:pt x="0" y="41"/>
                      <a:pt x="33" y="73"/>
                      <a:pt x="73" y="73"/>
                    </a:cubicBezTo>
                    <a:cubicBezTo>
                      <a:pt x="128" y="73"/>
                      <a:pt x="128" y="73"/>
                      <a:pt x="128" y="73"/>
                    </a:cubicBezTo>
                    <a:cubicBezTo>
                      <a:pt x="168" y="73"/>
                      <a:pt x="201" y="41"/>
                      <a:pt x="201" y="1"/>
                    </a:cubicBezTo>
                    <a:cubicBezTo>
                      <a:pt x="201" y="0"/>
                      <a:pt x="201" y="0"/>
                      <a:pt x="201" y="0"/>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72" name="Freeform 9"/>
              <p:cNvSpPr/>
              <p:nvPr/>
            </p:nvSpPr>
            <p:spPr bwMode="auto">
              <a:xfrm>
                <a:off x="3771900" y="2301875"/>
                <a:ext cx="153988" cy="55563"/>
              </a:xfrm>
              <a:custGeom>
                <a:avLst/>
                <a:gdLst>
                  <a:gd name="T0" fmla="*/ 200 w 200"/>
                  <a:gd name="T1" fmla="*/ 1 h 73"/>
                  <a:gd name="T2" fmla="*/ 200 w 200"/>
                  <a:gd name="T3" fmla="*/ 0 h 73"/>
                  <a:gd name="T4" fmla="*/ 0 w 200"/>
                  <a:gd name="T5" fmla="*/ 0 h 73"/>
                  <a:gd name="T6" fmla="*/ 0 w 200"/>
                  <a:gd name="T7" fmla="*/ 1 h 73"/>
                  <a:gd name="T8" fmla="*/ 73 w 200"/>
                  <a:gd name="T9" fmla="*/ 73 h 73"/>
                  <a:gd name="T10" fmla="*/ 127 w 200"/>
                  <a:gd name="T11" fmla="*/ 73 h 73"/>
                  <a:gd name="T12" fmla="*/ 200 w 200"/>
                  <a:gd name="T13" fmla="*/ 1 h 73"/>
                </a:gdLst>
                <a:ahLst/>
                <a:cxnLst>
                  <a:cxn ang="0">
                    <a:pos x="T0" y="T1"/>
                  </a:cxn>
                  <a:cxn ang="0">
                    <a:pos x="T2" y="T3"/>
                  </a:cxn>
                  <a:cxn ang="0">
                    <a:pos x="T4" y="T5"/>
                  </a:cxn>
                  <a:cxn ang="0">
                    <a:pos x="T6" y="T7"/>
                  </a:cxn>
                  <a:cxn ang="0">
                    <a:pos x="T8" y="T9"/>
                  </a:cxn>
                  <a:cxn ang="0">
                    <a:pos x="T10" y="T11"/>
                  </a:cxn>
                  <a:cxn ang="0">
                    <a:pos x="T12" y="T13"/>
                  </a:cxn>
                </a:cxnLst>
                <a:rect l="0" t="0" r="r" b="b"/>
                <a:pathLst>
                  <a:path w="200" h="73">
                    <a:moveTo>
                      <a:pt x="200" y="1"/>
                    </a:moveTo>
                    <a:cubicBezTo>
                      <a:pt x="200" y="0"/>
                      <a:pt x="200" y="0"/>
                      <a:pt x="200" y="0"/>
                    </a:cubicBezTo>
                    <a:cubicBezTo>
                      <a:pt x="0" y="0"/>
                      <a:pt x="0" y="0"/>
                      <a:pt x="0" y="0"/>
                    </a:cubicBezTo>
                    <a:cubicBezTo>
                      <a:pt x="0" y="0"/>
                      <a:pt x="0" y="0"/>
                      <a:pt x="0" y="1"/>
                    </a:cubicBezTo>
                    <a:cubicBezTo>
                      <a:pt x="0" y="41"/>
                      <a:pt x="32" y="73"/>
                      <a:pt x="73" y="73"/>
                    </a:cubicBezTo>
                    <a:cubicBezTo>
                      <a:pt x="127" y="73"/>
                      <a:pt x="127" y="73"/>
                      <a:pt x="127" y="73"/>
                    </a:cubicBezTo>
                    <a:cubicBezTo>
                      <a:pt x="167" y="73"/>
                      <a:pt x="200" y="41"/>
                      <a:pt x="200" y="1"/>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73" name="Freeform 10"/>
              <p:cNvSpPr>
                <a:spLocks noEditPoints="1"/>
              </p:cNvSpPr>
              <p:nvPr/>
            </p:nvSpPr>
            <p:spPr bwMode="auto">
              <a:xfrm>
                <a:off x="3771900" y="2098675"/>
                <a:ext cx="392113" cy="392113"/>
              </a:xfrm>
              <a:custGeom>
                <a:avLst/>
                <a:gdLst>
                  <a:gd name="T0" fmla="*/ 335 w 511"/>
                  <a:gd name="T1" fmla="*/ 476 h 512"/>
                  <a:gd name="T2" fmla="*/ 273 w 511"/>
                  <a:gd name="T3" fmla="*/ 476 h 512"/>
                  <a:gd name="T4" fmla="*/ 273 w 511"/>
                  <a:gd name="T5" fmla="*/ 162 h 512"/>
                  <a:gd name="T6" fmla="*/ 322 w 511"/>
                  <a:gd name="T7" fmla="*/ 112 h 512"/>
                  <a:gd name="T8" fmla="*/ 394 w 511"/>
                  <a:gd name="T9" fmla="*/ 112 h 512"/>
                  <a:gd name="T10" fmla="*/ 314 w 511"/>
                  <a:gd name="T11" fmla="*/ 266 h 512"/>
                  <a:gd name="T12" fmla="*/ 326 w 511"/>
                  <a:gd name="T13" fmla="*/ 266 h 512"/>
                  <a:gd name="T14" fmla="*/ 406 w 511"/>
                  <a:gd name="T15" fmla="*/ 112 h 512"/>
                  <a:gd name="T16" fmla="*/ 417 w 511"/>
                  <a:gd name="T17" fmla="*/ 112 h 512"/>
                  <a:gd name="T18" fmla="*/ 497 w 511"/>
                  <a:gd name="T19" fmla="*/ 266 h 512"/>
                  <a:gd name="T20" fmla="*/ 509 w 511"/>
                  <a:gd name="T21" fmla="*/ 266 h 512"/>
                  <a:gd name="T22" fmla="*/ 429 w 511"/>
                  <a:gd name="T23" fmla="*/ 112 h 512"/>
                  <a:gd name="T24" fmla="*/ 497 w 511"/>
                  <a:gd name="T25" fmla="*/ 112 h 512"/>
                  <a:gd name="T26" fmla="*/ 511 w 511"/>
                  <a:gd name="T27" fmla="*/ 97 h 512"/>
                  <a:gd name="T28" fmla="*/ 497 w 511"/>
                  <a:gd name="T29" fmla="*/ 83 h 512"/>
                  <a:gd name="T30" fmla="*/ 322 w 511"/>
                  <a:gd name="T31" fmla="*/ 83 h 512"/>
                  <a:gd name="T32" fmla="*/ 273 w 511"/>
                  <a:gd name="T33" fmla="*/ 32 h 512"/>
                  <a:gd name="T34" fmla="*/ 273 w 511"/>
                  <a:gd name="T35" fmla="*/ 7 h 512"/>
                  <a:gd name="T36" fmla="*/ 266 w 511"/>
                  <a:gd name="T37" fmla="*/ 0 h 512"/>
                  <a:gd name="T38" fmla="*/ 247 w 511"/>
                  <a:gd name="T39" fmla="*/ 0 h 512"/>
                  <a:gd name="T40" fmla="*/ 239 w 511"/>
                  <a:gd name="T41" fmla="*/ 7 h 512"/>
                  <a:gd name="T42" fmla="*/ 239 w 511"/>
                  <a:gd name="T43" fmla="*/ 32 h 512"/>
                  <a:gd name="T44" fmla="*/ 190 w 511"/>
                  <a:gd name="T45" fmla="*/ 83 h 512"/>
                  <a:gd name="T46" fmla="*/ 15 w 511"/>
                  <a:gd name="T47" fmla="*/ 83 h 512"/>
                  <a:gd name="T48" fmla="*/ 0 w 511"/>
                  <a:gd name="T49" fmla="*/ 97 h 512"/>
                  <a:gd name="T50" fmla="*/ 15 w 511"/>
                  <a:gd name="T51" fmla="*/ 112 h 512"/>
                  <a:gd name="T52" fmla="*/ 83 w 511"/>
                  <a:gd name="T53" fmla="*/ 112 h 512"/>
                  <a:gd name="T54" fmla="*/ 3 w 511"/>
                  <a:gd name="T55" fmla="*/ 266 h 512"/>
                  <a:gd name="T56" fmla="*/ 15 w 511"/>
                  <a:gd name="T57" fmla="*/ 266 h 512"/>
                  <a:gd name="T58" fmla="*/ 95 w 511"/>
                  <a:gd name="T59" fmla="*/ 112 h 512"/>
                  <a:gd name="T60" fmla="*/ 106 w 511"/>
                  <a:gd name="T61" fmla="*/ 112 h 512"/>
                  <a:gd name="T62" fmla="*/ 186 w 511"/>
                  <a:gd name="T63" fmla="*/ 266 h 512"/>
                  <a:gd name="T64" fmla="*/ 198 w 511"/>
                  <a:gd name="T65" fmla="*/ 266 h 512"/>
                  <a:gd name="T66" fmla="*/ 118 w 511"/>
                  <a:gd name="T67" fmla="*/ 112 h 512"/>
                  <a:gd name="T68" fmla="*/ 190 w 511"/>
                  <a:gd name="T69" fmla="*/ 112 h 512"/>
                  <a:gd name="T70" fmla="*/ 239 w 511"/>
                  <a:gd name="T71" fmla="*/ 162 h 512"/>
                  <a:gd name="T72" fmla="*/ 239 w 511"/>
                  <a:gd name="T73" fmla="*/ 476 h 512"/>
                  <a:gd name="T74" fmla="*/ 178 w 511"/>
                  <a:gd name="T75" fmla="*/ 476 h 512"/>
                  <a:gd name="T76" fmla="*/ 159 w 511"/>
                  <a:gd name="T77" fmla="*/ 494 h 512"/>
                  <a:gd name="T78" fmla="*/ 178 w 511"/>
                  <a:gd name="T79" fmla="*/ 512 h 512"/>
                  <a:gd name="T80" fmla="*/ 335 w 511"/>
                  <a:gd name="T81" fmla="*/ 512 h 512"/>
                  <a:gd name="T82" fmla="*/ 353 w 511"/>
                  <a:gd name="T83" fmla="*/ 494 h 512"/>
                  <a:gd name="T84" fmla="*/ 335 w 511"/>
                  <a:gd name="T85" fmla="*/ 476 h 512"/>
                  <a:gd name="T86" fmla="*/ 218 w 511"/>
                  <a:gd name="T87" fmla="*/ 97 h 512"/>
                  <a:gd name="T88" fmla="*/ 256 w 511"/>
                  <a:gd name="T89" fmla="*/ 59 h 512"/>
                  <a:gd name="T90" fmla="*/ 294 w 511"/>
                  <a:gd name="T91" fmla="*/ 97 h 512"/>
                  <a:gd name="T92" fmla="*/ 256 w 511"/>
                  <a:gd name="T93" fmla="*/ 135 h 512"/>
                  <a:gd name="T94" fmla="*/ 218 w 511"/>
                  <a:gd name="T95" fmla="*/ 97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11" h="512">
                    <a:moveTo>
                      <a:pt x="335" y="476"/>
                    </a:moveTo>
                    <a:cubicBezTo>
                      <a:pt x="273" y="476"/>
                      <a:pt x="273" y="476"/>
                      <a:pt x="273" y="476"/>
                    </a:cubicBezTo>
                    <a:cubicBezTo>
                      <a:pt x="273" y="162"/>
                      <a:pt x="273" y="162"/>
                      <a:pt x="273" y="162"/>
                    </a:cubicBezTo>
                    <a:cubicBezTo>
                      <a:pt x="297" y="156"/>
                      <a:pt x="316" y="136"/>
                      <a:pt x="322" y="112"/>
                    </a:cubicBezTo>
                    <a:cubicBezTo>
                      <a:pt x="394" y="112"/>
                      <a:pt x="394" y="112"/>
                      <a:pt x="394" y="112"/>
                    </a:cubicBezTo>
                    <a:cubicBezTo>
                      <a:pt x="314" y="266"/>
                      <a:pt x="314" y="266"/>
                      <a:pt x="314" y="266"/>
                    </a:cubicBezTo>
                    <a:cubicBezTo>
                      <a:pt x="326" y="266"/>
                      <a:pt x="326" y="266"/>
                      <a:pt x="326" y="266"/>
                    </a:cubicBezTo>
                    <a:cubicBezTo>
                      <a:pt x="406" y="112"/>
                      <a:pt x="406" y="112"/>
                      <a:pt x="406" y="112"/>
                    </a:cubicBezTo>
                    <a:cubicBezTo>
                      <a:pt x="417" y="112"/>
                      <a:pt x="417" y="112"/>
                      <a:pt x="417" y="112"/>
                    </a:cubicBezTo>
                    <a:cubicBezTo>
                      <a:pt x="497" y="266"/>
                      <a:pt x="497" y="266"/>
                      <a:pt x="497" y="266"/>
                    </a:cubicBezTo>
                    <a:cubicBezTo>
                      <a:pt x="509" y="266"/>
                      <a:pt x="509" y="266"/>
                      <a:pt x="509" y="266"/>
                    </a:cubicBezTo>
                    <a:cubicBezTo>
                      <a:pt x="429" y="112"/>
                      <a:pt x="429" y="112"/>
                      <a:pt x="429" y="112"/>
                    </a:cubicBezTo>
                    <a:cubicBezTo>
                      <a:pt x="497" y="112"/>
                      <a:pt x="497" y="112"/>
                      <a:pt x="497" y="112"/>
                    </a:cubicBezTo>
                    <a:cubicBezTo>
                      <a:pt x="505" y="112"/>
                      <a:pt x="511" y="105"/>
                      <a:pt x="511" y="97"/>
                    </a:cubicBezTo>
                    <a:cubicBezTo>
                      <a:pt x="511" y="89"/>
                      <a:pt x="505" y="83"/>
                      <a:pt x="497" y="83"/>
                    </a:cubicBezTo>
                    <a:cubicBezTo>
                      <a:pt x="322" y="83"/>
                      <a:pt x="322" y="83"/>
                      <a:pt x="322" y="83"/>
                    </a:cubicBezTo>
                    <a:cubicBezTo>
                      <a:pt x="316" y="58"/>
                      <a:pt x="297" y="39"/>
                      <a:pt x="273" y="32"/>
                    </a:cubicBezTo>
                    <a:cubicBezTo>
                      <a:pt x="273" y="7"/>
                      <a:pt x="273" y="7"/>
                      <a:pt x="273" y="7"/>
                    </a:cubicBezTo>
                    <a:cubicBezTo>
                      <a:pt x="273" y="3"/>
                      <a:pt x="270" y="0"/>
                      <a:pt x="266" y="0"/>
                    </a:cubicBezTo>
                    <a:cubicBezTo>
                      <a:pt x="247" y="0"/>
                      <a:pt x="247" y="0"/>
                      <a:pt x="247" y="0"/>
                    </a:cubicBezTo>
                    <a:cubicBezTo>
                      <a:pt x="242" y="0"/>
                      <a:pt x="239" y="3"/>
                      <a:pt x="239" y="7"/>
                    </a:cubicBezTo>
                    <a:cubicBezTo>
                      <a:pt x="239" y="32"/>
                      <a:pt x="239" y="32"/>
                      <a:pt x="239" y="32"/>
                    </a:cubicBezTo>
                    <a:cubicBezTo>
                      <a:pt x="215" y="38"/>
                      <a:pt x="196" y="58"/>
                      <a:pt x="190" y="83"/>
                    </a:cubicBezTo>
                    <a:cubicBezTo>
                      <a:pt x="15" y="83"/>
                      <a:pt x="15" y="83"/>
                      <a:pt x="15" y="83"/>
                    </a:cubicBezTo>
                    <a:cubicBezTo>
                      <a:pt x="7" y="83"/>
                      <a:pt x="0" y="89"/>
                      <a:pt x="0" y="97"/>
                    </a:cubicBezTo>
                    <a:cubicBezTo>
                      <a:pt x="0" y="105"/>
                      <a:pt x="7" y="112"/>
                      <a:pt x="15" y="112"/>
                    </a:cubicBezTo>
                    <a:cubicBezTo>
                      <a:pt x="83" y="112"/>
                      <a:pt x="83" y="112"/>
                      <a:pt x="83" y="112"/>
                    </a:cubicBezTo>
                    <a:cubicBezTo>
                      <a:pt x="3" y="266"/>
                      <a:pt x="3" y="266"/>
                      <a:pt x="3" y="266"/>
                    </a:cubicBezTo>
                    <a:cubicBezTo>
                      <a:pt x="15" y="266"/>
                      <a:pt x="15" y="266"/>
                      <a:pt x="15" y="266"/>
                    </a:cubicBezTo>
                    <a:cubicBezTo>
                      <a:pt x="95" y="112"/>
                      <a:pt x="95" y="112"/>
                      <a:pt x="95" y="112"/>
                    </a:cubicBezTo>
                    <a:cubicBezTo>
                      <a:pt x="106" y="112"/>
                      <a:pt x="106" y="112"/>
                      <a:pt x="106" y="112"/>
                    </a:cubicBezTo>
                    <a:cubicBezTo>
                      <a:pt x="186" y="266"/>
                      <a:pt x="186" y="266"/>
                      <a:pt x="186" y="266"/>
                    </a:cubicBezTo>
                    <a:cubicBezTo>
                      <a:pt x="198" y="266"/>
                      <a:pt x="198" y="266"/>
                      <a:pt x="198" y="266"/>
                    </a:cubicBezTo>
                    <a:cubicBezTo>
                      <a:pt x="118" y="112"/>
                      <a:pt x="118" y="112"/>
                      <a:pt x="118" y="112"/>
                    </a:cubicBezTo>
                    <a:cubicBezTo>
                      <a:pt x="190" y="112"/>
                      <a:pt x="190" y="112"/>
                      <a:pt x="190" y="112"/>
                    </a:cubicBezTo>
                    <a:cubicBezTo>
                      <a:pt x="196" y="136"/>
                      <a:pt x="215" y="156"/>
                      <a:pt x="239" y="162"/>
                    </a:cubicBezTo>
                    <a:cubicBezTo>
                      <a:pt x="239" y="476"/>
                      <a:pt x="239" y="476"/>
                      <a:pt x="239" y="476"/>
                    </a:cubicBezTo>
                    <a:cubicBezTo>
                      <a:pt x="178" y="476"/>
                      <a:pt x="178" y="476"/>
                      <a:pt x="178" y="476"/>
                    </a:cubicBezTo>
                    <a:cubicBezTo>
                      <a:pt x="168" y="476"/>
                      <a:pt x="159" y="484"/>
                      <a:pt x="159" y="494"/>
                    </a:cubicBezTo>
                    <a:cubicBezTo>
                      <a:pt x="159" y="504"/>
                      <a:pt x="168" y="512"/>
                      <a:pt x="178" y="512"/>
                    </a:cubicBezTo>
                    <a:cubicBezTo>
                      <a:pt x="335" y="512"/>
                      <a:pt x="335" y="512"/>
                      <a:pt x="335" y="512"/>
                    </a:cubicBezTo>
                    <a:cubicBezTo>
                      <a:pt x="345" y="512"/>
                      <a:pt x="353" y="504"/>
                      <a:pt x="353" y="494"/>
                    </a:cubicBezTo>
                    <a:cubicBezTo>
                      <a:pt x="353" y="484"/>
                      <a:pt x="345" y="476"/>
                      <a:pt x="335" y="476"/>
                    </a:cubicBezTo>
                    <a:close/>
                    <a:moveTo>
                      <a:pt x="218" y="97"/>
                    </a:moveTo>
                    <a:cubicBezTo>
                      <a:pt x="218" y="76"/>
                      <a:pt x="235" y="59"/>
                      <a:pt x="256" y="59"/>
                    </a:cubicBezTo>
                    <a:cubicBezTo>
                      <a:pt x="277" y="59"/>
                      <a:pt x="294" y="76"/>
                      <a:pt x="294" y="97"/>
                    </a:cubicBezTo>
                    <a:cubicBezTo>
                      <a:pt x="294" y="118"/>
                      <a:pt x="277" y="135"/>
                      <a:pt x="256" y="135"/>
                    </a:cubicBezTo>
                    <a:cubicBezTo>
                      <a:pt x="235" y="135"/>
                      <a:pt x="218" y="118"/>
                      <a:pt x="218" y="97"/>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74" name="Freeform 11"/>
              <p:cNvSpPr/>
              <p:nvPr/>
            </p:nvSpPr>
            <p:spPr bwMode="auto">
              <a:xfrm>
                <a:off x="4010025" y="2301875"/>
                <a:ext cx="153988" cy="55563"/>
              </a:xfrm>
              <a:custGeom>
                <a:avLst/>
                <a:gdLst>
                  <a:gd name="T0" fmla="*/ 201 w 201"/>
                  <a:gd name="T1" fmla="*/ 0 h 73"/>
                  <a:gd name="T2" fmla="*/ 0 w 201"/>
                  <a:gd name="T3" fmla="*/ 0 h 73"/>
                  <a:gd name="T4" fmla="*/ 0 w 201"/>
                  <a:gd name="T5" fmla="*/ 1 h 73"/>
                  <a:gd name="T6" fmla="*/ 73 w 201"/>
                  <a:gd name="T7" fmla="*/ 73 h 73"/>
                  <a:gd name="T8" fmla="*/ 128 w 201"/>
                  <a:gd name="T9" fmla="*/ 73 h 73"/>
                  <a:gd name="T10" fmla="*/ 201 w 201"/>
                  <a:gd name="T11" fmla="*/ 1 h 73"/>
                  <a:gd name="T12" fmla="*/ 201 w 201"/>
                  <a:gd name="T13" fmla="*/ 0 h 73"/>
                </a:gdLst>
                <a:ahLst/>
                <a:cxnLst>
                  <a:cxn ang="0">
                    <a:pos x="T0" y="T1"/>
                  </a:cxn>
                  <a:cxn ang="0">
                    <a:pos x="T2" y="T3"/>
                  </a:cxn>
                  <a:cxn ang="0">
                    <a:pos x="T4" y="T5"/>
                  </a:cxn>
                  <a:cxn ang="0">
                    <a:pos x="T6" y="T7"/>
                  </a:cxn>
                  <a:cxn ang="0">
                    <a:pos x="T8" y="T9"/>
                  </a:cxn>
                  <a:cxn ang="0">
                    <a:pos x="T10" y="T11"/>
                  </a:cxn>
                  <a:cxn ang="0">
                    <a:pos x="T12" y="T13"/>
                  </a:cxn>
                </a:cxnLst>
                <a:rect l="0" t="0" r="r" b="b"/>
                <a:pathLst>
                  <a:path w="201" h="73">
                    <a:moveTo>
                      <a:pt x="201" y="0"/>
                    </a:moveTo>
                    <a:cubicBezTo>
                      <a:pt x="0" y="0"/>
                      <a:pt x="0" y="0"/>
                      <a:pt x="0" y="0"/>
                    </a:cubicBezTo>
                    <a:cubicBezTo>
                      <a:pt x="0" y="0"/>
                      <a:pt x="0" y="0"/>
                      <a:pt x="0" y="1"/>
                    </a:cubicBezTo>
                    <a:cubicBezTo>
                      <a:pt x="0" y="41"/>
                      <a:pt x="33" y="73"/>
                      <a:pt x="73" y="73"/>
                    </a:cubicBezTo>
                    <a:cubicBezTo>
                      <a:pt x="128" y="73"/>
                      <a:pt x="128" y="73"/>
                      <a:pt x="128" y="73"/>
                    </a:cubicBezTo>
                    <a:cubicBezTo>
                      <a:pt x="168" y="73"/>
                      <a:pt x="201" y="41"/>
                      <a:pt x="201" y="1"/>
                    </a:cubicBezTo>
                    <a:cubicBezTo>
                      <a:pt x="201" y="0"/>
                      <a:pt x="201" y="0"/>
                      <a:pt x="201" y="0"/>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grpSp>
      </p:grpSp>
      <p:grpSp>
        <p:nvGrpSpPr>
          <p:cNvPr id="17" name="组合 16"/>
          <p:cNvGrpSpPr/>
          <p:nvPr/>
        </p:nvGrpSpPr>
        <p:grpSpPr>
          <a:xfrm>
            <a:off x="7313237" y="1259975"/>
            <a:ext cx="1289090" cy="1289090"/>
            <a:chOff x="7313237" y="1385705"/>
            <a:chExt cx="1289090" cy="1289090"/>
          </a:xfrm>
        </p:grpSpPr>
        <p:grpSp>
          <p:nvGrpSpPr>
            <p:cNvPr id="6" name="组合 5"/>
            <p:cNvGrpSpPr/>
            <p:nvPr/>
          </p:nvGrpSpPr>
          <p:grpSpPr>
            <a:xfrm>
              <a:off x="7313237" y="1385705"/>
              <a:ext cx="1289090" cy="1289090"/>
              <a:chOff x="7313237" y="1385708"/>
              <a:chExt cx="1289090" cy="1289090"/>
            </a:xfrm>
          </p:grpSpPr>
          <p:sp>
            <p:nvSpPr>
              <p:cNvPr id="133" name="椭圆 132"/>
              <p:cNvSpPr/>
              <p:nvPr/>
            </p:nvSpPr>
            <p:spPr>
              <a:xfrm>
                <a:off x="7446994" y="1519465"/>
                <a:ext cx="1021576" cy="1021576"/>
              </a:xfrm>
              <a:prstGeom prst="ellipse">
                <a:avLst/>
              </a:prstGeom>
              <a:solidFill>
                <a:schemeClr val="accent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34" name="椭圆 133"/>
              <p:cNvSpPr/>
              <p:nvPr/>
            </p:nvSpPr>
            <p:spPr>
              <a:xfrm>
                <a:off x="7313237" y="1385708"/>
                <a:ext cx="1289090" cy="1289090"/>
              </a:xfrm>
              <a:prstGeom prst="ellipse">
                <a:avLst/>
              </a:prstGeom>
              <a:noFill/>
              <a:ln w="12700" cap="flat" cmpd="sng" algn="ctr">
                <a:solidFill>
                  <a:schemeClr val="accent4"/>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grpSp>
        <p:sp>
          <p:nvSpPr>
            <p:cNvPr id="175" name="Freeform 200"/>
            <p:cNvSpPr>
              <a:spLocks noEditPoints="1"/>
            </p:cNvSpPr>
            <p:nvPr/>
          </p:nvSpPr>
          <p:spPr bwMode="auto">
            <a:xfrm>
              <a:off x="7747439" y="1839750"/>
              <a:ext cx="420687" cy="395287"/>
            </a:xfrm>
            <a:custGeom>
              <a:avLst/>
              <a:gdLst>
                <a:gd name="T0" fmla="*/ 394 w 548"/>
                <a:gd name="T1" fmla="*/ 0 h 514"/>
                <a:gd name="T2" fmla="*/ 240 w 548"/>
                <a:gd name="T3" fmla="*/ 153 h 514"/>
                <a:gd name="T4" fmla="*/ 240 w 548"/>
                <a:gd name="T5" fmla="*/ 206 h 514"/>
                <a:gd name="T6" fmla="*/ 0 w 548"/>
                <a:gd name="T7" fmla="*/ 206 h 514"/>
                <a:gd name="T8" fmla="*/ 0 w 548"/>
                <a:gd name="T9" fmla="*/ 514 h 514"/>
                <a:gd name="T10" fmla="*/ 377 w 548"/>
                <a:gd name="T11" fmla="*/ 514 h 514"/>
                <a:gd name="T12" fmla="*/ 377 w 548"/>
                <a:gd name="T13" fmla="*/ 206 h 514"/>
                <a:gd name="T14" fmla="*/ 308 w 548"/>
                <a:gd name="T15" fmla="*/ 206 h 514"/>
                <a:gd name="T16" fmla="*/ 308 w 548"/>
                <a:gd name="T17" fmla="*/ 153 h 514"/>
                <a:gd name="T18" fmla="*/ 394 w 548"/>
                <a:gd name="T19" fmla="*/ 68 h 514"/>
                <a:gd name="T20" fmla="*/ 479 w 548"/>
                <a:gd name="T21" fmla="*/ 153 h 514"/>
                <a:gd name="T22" fmla="*/ 479 w 548"/>
                <a:gd name="T23" fmla="*/ 206 h 514"/>
                <a:gd name="T24" fmla="*/ 548 w 548"/>
                <a:gd name="T25" fmla="*/ 206 h 514"/>
                <a:gd name="T26" fmla="*/ 548 w 548"/>
                <a:gd name="T27" fmla="*/ 153 h 514"/>
                <a:gd name="T28" fmla="*/ 394 w 548"/>
                <a:gd name="T29" fmla="*/ 0 h 514"/>
                <a:gd name="T30" fmla="*/ 216 w 548"/>
                <a:gd name="T31" fmla="*/ 434 h 514"/>
                <a:gd name="T32" fmla="*/ 145 w 548"/>
                <a:gd name="T33" fmla="*/ 434 h 514"/>
                <a:gd name="T34" fmla="*/ 161 w 548"/>
                <a:gd name="T35" fmla="*/ 373 h 514"/>
                <a:gd name="T36" fmla="*/ 137 w 548"/>
                <a:gd name="T37" fmla="*/ 334 h 514"/>
                <a:gd name="T38" fmla="*/ 180 w 548"/>
                <a:gd name="T39" fmla="*/ 291 h 514"/>
                <a:gd name="T40" fmla="*/ 224 w 548"/>
                <a:gd name="T41" fmla="*/ 334 h 514"/>
                <a:gd name="T42" fmla="*/ 200 w 548"/>
                <a:gd name="T43" fmla="*/ 373 h 514"/>
                <a:gd name="T44" fmla="*/ 216 w 548"/>
                <a:gd name="T45" fmla="*/ 434 h 5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48" h="514">
                  <a:moveTo>
                    <a:pt x="394" y="0"/>
                  </a:moveTo>
                  <a:cubicBezTo>
                    <a:pt x="309" y="0"/>
                    <a:pt x="240" y="69"/>
                    <a:pt x="240" y="153"/>
                  </a:cubicBezTo>
                  <a:cubicBezTo>
                    <a:pt x="240" y="206"/>
                    <a:pt x="240" y="206"/>
                    <a:pt x="240" y="206"/>
                  </a:cubicBezTo>
                  <a:cubicBezTo>
                    <a:pt x="0" y="206"/>
                    <a:pt x="0" y="206"/>
                    <a:pt x="0" y="206"/>
                  </a:cubicBezTo>
                  <a:cubicBezTo>
                    <a:pt x="0" y="514"/>
                    <a:pt x="0" y="514"/>
                    <a:pt x="0" y="514"/>
                  </a:cubicBezTo>
                  <a:cubicBezTo>
                    <a:pt x="377" y="514"/>
                    <a:pt x="377" y="514"/>
                    <a:pt x="377" y="514"/>
                  </a:cubicBezTo>
                  <a:cubicBezTo>
                    <a:pt x="377" y="206"/>
                    <a:pt x="377" y="206"/>
                    <a:pt x="377" y="206"/>
                  </a:cubicBezTo>
                  <a:cubicBezTo>
                    <a:pt x="308" y="206"/>
                    <a:pt x="308" y="206"/>
                    <a:pt x="308" y="206"/>
                  </a:cubicBezTo>
                  <a:cubicBezTo>
                    <a:pt x="308" y="153"/>
                    <a:pt x="308" y="153"/>
                    <a:pt x="308" y="153"/>
                  </a:cubicBezTo>
                  <a:cubicBezTo>
                    <a:pt x="308" y="106"/>
                    <a:pt x="347" y="68"/>
                    <a:pt x="394" y="68"/>
                  </a:cubicBezTo>
                  <a:cubicBezTo>
                    <a:pt x="441" y="68"/>
                    <a:pt x="479" y="106"/>
                    <a:pt x="479" y="153"/>
                  </a:cubicBezTo>
                  <a:cubicBezTo>
                    <a:pt x="479" y="206"/>
                    <a:pt x="479" y="206"/>
                    <a:pt x="479" y="206"/>
                  </a:cubicBezTo>
                  <a:cubicBezTo>
                    <a:pt x="548" y="206"/>
                    <a:pt x="548" y="206"/>
                    <a:pt x="548" y="206"/>
                  </a:cubicBezTo>
                  <a:cubicBezTo>
                    <a:pt x="548" y="153"/>
                    <a:pt x="548" y="153"/>
                    <a:pt x="548" y="153"/>
                  </a:cubicBezTo>
                  <a:cubicBezTo>
                    <a:pt x="548" y="69"/>
                    <a:pt x="479" y="0"/>
                    <a:pt x="394" y="0"/>
                  </a:cubicBezTo>
                  <a:close/>
                  <a:moveTo>
                    <a:pt x="216" y="434"/>
                  </a:moveTo>
                  <a:cubicBezTo>
                    <a:pt x="145" y="434"/>
                    <a:pt x="145" y="434"/>
                    <a:pt x="145" y="434"/>
                  </a:cubicBezTo>
                  <a:cubicBezTo>
                    <a:pt x="161" y="373"/>
                    <a:pt x="161" y="373"/>
                    <a:pt x="161" y="373"/>
                  </a:cubicBezTo>
                  <a:cubicBezTo>
                    <a:pt x="147" y="366"/>
                    <a:pt x="137" y="351"/>
                    <a:pt x="137" y="334"/>
                  </a:cubicBezTo>
                  <a:cubicBezTo>
                    <a:pt x="137" y="311"/>
                    <a:pt x="157" y="291"/>
                    <a:pt x="180" y="291"/>
                  </a:cubicBezTo>
                  <a:cubicBezTo>
                    <a:pt x="204" y="291"/>
                    <a:pt x="224" y="311"/>
                    <a:pt x="224" y="334"/>
                  </a:cubicBezTo>
                  <a:cubicBezTo>
                    <a:pt x="224" y="351"/>
                    <a:pt x="214" y="366"/>
                    <a:pt x="200" y="373"/>
                  </a:cubicBezTo>
                  <a:lnTo>
                    <a:pt x="216" y="434"/>
                  </a:lnTo>
                  <a:close/>
                </a:path>
              </a:pathLst>
            </a:custGeom>
            <a:solidFill>
              <a:schemeClr val="bg1"/>
            </a:solid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grpSp>
      <p:grpSp>
        <p:nvGrpSpPr>
          <p:cNvPr id="8" name="组合 7"/>
          <p:cNvGrpSpPr/>
          <p:nvPr/>
        </p:nvGrpSpPr>
        <p:grpSpPr>
          <a:xfrm>
            <a:off x="2977144" y="1259975"/>
            <a:ext cx="1289090" cy="1289090"/>
            <a:chOff x="2977144" y="1385705"/>
            <a:chExt cx="1289090" cy="1289090"/>
          </a:xfrm>
        </p:grpSpPr>
        <p:grpSp>
          <p:nvGrpSpPr>
            <p:cNvPr id="4" name="组合 3"/>
            <p:cNvGrpSpPr/>
            <p:nvPr/>
          </p:nvGrpSpPr>
          <p:grpSpPr>
            <a:xfrm>
              <a:off x="2977144" y="1385705"/>
              <a:ext cx="1289090" cy="1289090"/>
              <a:chOff x="2994311" y="1385705"/>
              <a:chExt cx="1289090" cy="1289090"/>
            </a:xfrm>
          </p:grpSpPr>
          <p:sp>
            <p:nvSpPr>
              <p:cNvPr id="146" name="椭圆 145"/>
              <p:cNvSpPr/>
              <p:nvPr/>
            </p:nvSpPr>
            <p:spPr>
              <a:xfrm>
                <a:off x="3128068" y="1519462"/>
                <a:ext cx="1021576" cy="1021576"/>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47" name="椭圆 146"/>
              <p:cNvSpPr/>
              <p:nvPr/>
            </p:nvSpPr>
            <p:spPr>
              <a:xfrm>
                <a:off x="2994311" y="1385705"/>
                <a:ext cx="1289090" cy="1289090"/>
              </a:xfrm>
              <a:prstGeom prst="ellipse">
                <a:avLst/>
              </a:prstGeom>
              <a:noFill/>
              <a:ln w="12700" cap="flat" cmpd="sng" algn="ctr">
                <a:solidFill>
                  <a:schemeClr val="accent3"/>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grpSp>
        <p:grpSp>
          <p:nvGrpSpPr>
            <p:cNvPr id="176" name="Group 245"/>
            <p:cNvGrpSpPr/>
            <p:nvPr/>
          </p:nvGrpSpPr>
          <p:grpSpPr>
            <a:xfrm>
              <a:off x="3412380" y="1813112"/>
              <a:ext cx="446087" cy="414338"/>
              <a:chOff x="3767138" y="6329363"/>
              <a:chExt cx="446087" cy="414338"/>
            </a:xfrm>
            <a:solidFill>
              <a:schemeClr val="bg1"/>
            </a:solidFill>
          </p:grpSpPr>
          <p:sp>
            <p:nvSpPr>
              <p:cNvPr id="177" name="Freeform 229"/>
              <p:cNvSpPr/>
              <p:nvPr/>
            </p:nvSpPr>
            <p:spPr bwMode="auto">
              <a:xfrm>
                <a:off x="3767138" y="6329363"/>
                <a:ext cx="382588" cy="414338"/>
              </a:xfrm>
              <a:custGeom>
                <a:avLst/>
                <a:gdLst>
                  <a:gd name="T0" fmla="*/ 476 w 497"/>
                  <a:gd name="T1" fmla="*/ 422 h 538"/>
                  <a:gd name="T2" fmla="*/ 497 w 497"/>
                  <a:gd name="T3" fmla="*/ 440 h 538"/>
                  <a:gd name="T4" fmla="*/ 497 w 497"/>
                  <a:gd name="T5" fmla="*/ 470 h 538"/>
                  <a:gd name="T6" fmla="*/ 430 w 497"/>
                  <a:gd name="T7" fmla="*/ 538 h 538"/>
                  <a:gd name="T8" fmla="*/ 67 w 497"/>
                  <a:gd name="T9" fmla="*/ 538 h 538"/>
                  <a:gd name="T10" fmla="*/ 0 w 497"/>
                  <a:gd name="T11" fmla="*/ 470 h 538"/>
                  <a:gd name="T12" fmla="*/ 0 w 497"/>
                  <a:gd name="T13" fmla="*/ 125 h 538"/>
                  <a:gd name="T14" fmla="*/ 0 w 497"/>
                  <a:gd name="T15" fmla="*/ 125 h 538"/>
                  <a:gd name="T16" fmla="*/ 5 w 497"/>
                  <a:gd name="T17" fmla="*/ 113 h 538"/>
                  <a:gd name="T18" fmla="*/ 107 w 497"/>
                  <a:gd name="T19" fmla="*/ 6 h 538"/>
                  <a:gd name="T20" fmla="*/ 120 w 497"/>
                  <a:gd name="T21" fmla="*/ 0 h 538"/>
                  <a:gd name="T22" fmla="*/ 120 w 497"/>
                  <a:gd name="T23" fmla="*/ 0 h 538"/>
                  <a:gd name="T24" fmla="*/ 430 w 497"/>
                  <a:gd name="T25" fmla="*/ 0 h 538"/>
                  <a:gd name="T26" fmla="*/ 497 w 497"/>
                  <a:gd name="T27" fmla="*/ 68 h 538"/>
                  <a:gd name="T28" fmla="*/ 497 w 497"/>
                  <a:gd name="T29" fmla="*/ 137 h 538"/>
                  <a:gd name="T30" fmla="*/ 475 w 497"/>
                  <a:gd name="T31" fmla="*/ 134 h 538"/>
                  <a:gd name="T32" fmla="*/ 462 w 497"/>
                  <a:gd name="T33" fmla="*/ 135 h 538"/>
                  <a:gd name="T34" fmla="*/ 462 w 497"/>
                  <a:gd name="T35" fmla="*/ 68 h 538"/>
                  <a:gd name="T36" fmla="*/ 430 w 497"/>
                  <a:gd name="T37" fmla="*/ 35 h 538"/>
                  <a:gd name="T38" fmla="*/ 137 w 497"/>
                  <a:gd name="T39" fmla="*/ 35 h 538"/>
                  <a:gd name="T40" fmla="*/ 137 w 497"/>
                  <a:gd name="T41" fmla="*/ 75 h 538"/>
                  <a:gd name="T42" fmla="*/ 70 w 497"/>
                  <a:gd name="T43" fmla="*/ 143 h 538"/>
                  <a:gd name="T44" fmla="*/ 35 w 497"/>
                  <a:gd name="T45" fmla="*/ 143 h 538"/>
                  <a:gd name="T46" fmla="*/ 35 w 497"/>
                  <a:gd name="T47" fmla="*/ 470 h 538"/>
                  <a:gd name="T48" fmla="*/ 67 w 497"/>
                  <a:gd name="T49" fmla="*/ 503 h 538"/>
                  <a:gd name="T50" fmla="*/ 430 w 497"/>
                  <a:gd name="T51" fmla="*/ 503 h 538"/>
                  <a:gd name="T52" fmla="*/ 462 w 497"/>
                  <a:gd name="T53" fmla="*/ 470 h 538"/>
                  <a:gd name="T54" fmla="*/ 462 w 497"/>
                  <a:gd name="T55" fmla="*/ 433 h 538"/>
                  <a:gd name="T56" fmla="*/ 476 w 497"/>
                  <a:gd name="T57" fmla="*/ 422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97" h="538">
                    <a:moveTo>
                      <a:pt x="476" y="422"/>
                    </a:moveTo>
                    <a:cubicBezTo>
                      <a:pt x="497" y="440"/>
                      <a:pt x="497" y="440"/>
                      <a:pt x="497" y="440"/>
                    </a:cubicBezTo>
                    <a:cubicBezTo>
                      <a:pt x="497" y="470"/>
                      <a:pt x="497" y="470"/>
                      <a:pt x="497" y="470"/>
                    </a:cubicBezTo>
                    <a:cubicBezTo>
                      <a:pt x="497" y="507"/>
                      <a:pt x="467" y="538"/>
                      <a:pt x="430" y="538"/>
                    </a:cubicBezTo>
                    <a:cubicBezTo>
                      <a:pt x="67" y="538"/>
                      <a:pt x="67" y="538"/>
                      <a:pt x="67" y="538"/>
                    </a:cubicBezTo>
                    <a:cubicBezTo>
                      <a:pt x="30" y="538"/>
                      <a:pt x="0" y="507"/>
                      <a:pt x="0" y="470"/>
                    </a:cubicBezTo>
                    <a:cubicBezTo>
                      <a:pt x="0" y="125"/>
                      <a:pt x="0" y="125"/>
                      <a:pt x="0" y="125"/>
                    </a:cubicBezTo>
                    <a:cubicBezTo>
                      <a:pt x="0" y="125"/>
                      <a:pt x="0" y="125"/>
                      <a:pt x="0" y="125"/>
                    </a:cubicBezTo>
                    <a:cubicBezTo>
                      <a:pt x="0" y="121"/>
                      <a:pt x="2" y="117"/>
                      <a:pt x="5" y="113"/>
                    </a:cubicBezTo>
                    <a:cubicBezTo>
                      <a:pt x="107" y="6"/>
                      <a:pt x="107" y="6"/>
                      <a:pt x="107" y="6"/>
                    </a:cubicBezTo>
                    <a:cubicBezTo>
                      <a:pt x="111" y="2"/>
                      <a:pt x="115" y="0"/>
                      <a:pt x="120" y="0"/>
                    </a:cubicBezTo>
                    <a:cubicBezTo>
                      <a:pt x="120" y="0"/>
                      <a:pt x="120" y="0"/>
                      <a:pt x="120" y="0"/>
                    </a:cubicBezTo>
                    <a:cubicBezTo>
                      <a:pt x="430" y="0"/>
                      <a:pt x="430" y="0"/>
                      <a:pt x="430" y="0"/>
                    </a:cubicBezTo>
                    <a:cubicBezTo>
                      <a:pt x="467" y="0"/>
                      <a:pt x="497" y="31"/>
                      <a:pt x="497" y="68"/>
                    </a:cubicBezTo>
                    <a:cubicBezTo>
                      <a:pt x="497" y="137"/>
                      <a:pt x="497" y="137"/>
                      <a:pt x="497" y="137"/>
                    </a:cubicBezTo>
                    <a:cubicBezTo>
                      <a:pt x="490" y="135"/>
                      <a:pt x="483" y="134"/>
                      <a:pt x="475" y="134"/>
                    </a:cubicBezTo>
                    <a:cubicBezTo>
                      <a:pt x="471" y="134"/>
                      <a:pt x="467" y="135"/>
                      <a:pt x="462" y="135"/>
                    </a:cubicBezTo>
                    <a:cubicBezTo>
                      <a:pt x="462" y="68"/>
                      <a:pt x="462" y="68"/>
                      <a:pt x="462" y="68"/>
                    </a:cubicBezTo>
                    <a:cubicBezTo>
                      <a:pt x="462" y="50"/>
                      <a:pt x="448" y="35"/>
                      <a:pt x="430" y="35"/>
                    </a:cubicBezTo>
                    <a:cubicBezTo>
                      <a:pt x="137" y="35"/>
                      <a:pt x="137" y="35"/>
                      <a:pt x="137" y="35"/>
                    </a:cubicBezTo>
                    <a:cubicBezTo>
                      <a:pt x="137" y="75"/>
                      <a:pt x="137" y="75"/>
                      <a:pt x="137" y="75"/>
                    </a:cubicBezTo>
                    <a:cubicBezTo>
                      <a:pt x="137" y="113"/>
                      <a:pt x="107" y="143"/>
                      <a:pt x="70" y="143"/>
                    </a:cubicBezTo>
                    <a:cubicBezTo>
                      <a:pt x="35" y="143"/>
                      <a:pt x="35" y="143"/>
                      <a:pt x="35" y="143"/>
                    </a:cubicBezTo>
                    <a:cubicBezTo>
                      <a:pt x="35" y="470"/>
                      <a:pt x="35" y="470"/>
                      <a:pt x="35" y="470"/>
                    </a:cubicBezTo>
                    <a:cubicBezTo>
                      <a:pt x="35" y="488"/>
                      <a:pt x="50" y="503"/>
                      <a:pt x="67" y="503"/>
                    </a:cubicBezTo>
                    <a:cubicBezTo>
                      <a:pt x="430" y="503"/>
                      <a:pt x="430" y="503"/>
                      <a:pt x="430" y="503"/>
                    </a:cubicBezTo>
                    <a:cubicBezTo>
                      <a:pt x="448" y="503"/>
                      <a:pt x="462" y="488"/>
                      <a:pt x="462" y="470"/>
                    </a:cubicBezTo>
                    <a:cubicBezTo>
                      <a:pt x="462" y="433"/>
                      <a:pt x="462" y="433"/>
                      <a:pt x="462" y="433"/>
                    </a:cubicBezTo>
                    <a:lnTo>
                      <a:pt x="476" y="422"/>
                    </a:ln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78" name="Freeform 230"/>
              <p:cNvSpPr/>
              <p:nvPr/>
            </p:nvSpPr>
            <p:spPr bwMode="auto">
              <a:xfrm>
                <a:off x="3844925" y="6446838"/>
                <a:ext cx="187325" cy="22225"/>
              </a:xfrm>
              <a:custGeom>
                <a:avLst/>
                <a:gdLst>
                  <a:gd name="T0" fmla="*/ 229 w 243"/>
                  <a:gd name="T1" fmla="*/ 0 h 28"/>
                  <a:gd name="T2" fmla="*/ 14 w 243"/>
                  <a:gd name="T3" fmla="*/ 0 h 28"/>
                  <a:gd name="T4" fmla="*/ 0 w 243"/>
                  <a:gd name="T5" fmla="*/ 14 h 28"/>
                  <a:gd name="T6" fmla="*/ 14 w 243"/>
                  <a:gd name="T7" fmla="*/ 28 h 28"/>
                  <a:gd name="T8" fmla="*/ 229 w 243"/>
                  <a:gd name="T9" fmla="*/ 28 h 28"/>
                  <a:gd name="T10" fmla="*/ 243 w 243"/>
                  <a:gd name="T11" fmla="*/ 14 h 28"/>
                  <a:gd name="T12" fmla="*/ 229 w 243"/>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243" h="28">
                    <a:moveTo>
                      <a:pt x="229" y="0"/>
                    </a:moveTo>
                    <a:cubicBezTo>
                      <a:pt x="14" y="0"/>
                      <a:pt x="14" y="0"/>
                      <a:pt x="14" y="0"/>
                    </a:cubicBezTo>
                    <a:cubicBezTo>
                      <a:pt x="6" y="0"/>
                      <a:pt x="0" y="6"/>
                      <a:pt x="0" y="14"/>
                    </a:cubicBezTo>
                    <a:cubicBezTo>
                      <a:pt x="0" y="22"/>
                      <a:pt x="6" y="28"/>
                      <a:pt x="14" y="28"/>
                    </a:cubicBezTo>
                    <a:cubicBezTo>
                      <a:pt x="229" y="28"/>
                      <a:pt x="229" y="28"/>
                      <a:pt x="229" y="28"/>
                    </a:cubicBezTo>
                    <a:cubicBezTo>
                      <a:pt x="237" y="28"/>
                      <a:pt x="243" y="22"/>
                      <a:pt x="243" y="14"/>
                    </a:cubicBezTo>
                    <a:cubicBezTo>
                      <a:pt x="243" y="6"/>
                      <a:pt x="237" y="0"/>
                      <a:pt x="229" y="0"/>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79" name="Freeform 231"/>
              <p:cNvSpPr/>
              <p:nvPr/>
            </p:nvSpPr>
            <p:spPr bwMode="auto">
              <a:xfrm>
                <a:off x="3844925" y="6497638"/>
                <a:ext cx="187325" cy="22225"/>
              </a:xfrm>
              <a:custGeom>
                <a:avLst/>
                <a:gdLst>
                  <a:gd name="T0" fmla="*/ 14 w 243"/>
                  <a:gd name="T1" fmla="*/ 29 h 29"/>
                  <a:gd name="T2" fmla="*/ 229 w 243"/>
                  <a:gd name="T3" fmla="*/ 29 h 29"/>
                  <a:gd name="T4" fmla="*/ 243 w 243"/>
                  <a:gd name="T5" fmla="*/ 15 h 29"/>
                  <a:gd name="T6" fmla="*/ 229 w 243"/>
                  <a:gd name="T7" fmla="*/ 0 h 29"/>
                  <a:gd name="T8" fmla="*/ 14 w 243"/>
                  <a:gd name="T9" fmla="*/ 0 h 29"/>
                  <a:gd name="T10" fmla="*/ 0 w 243"/>
                  <a:gd name="T11" fmla="*/ 15 h 29"/>
                  <a:gd name="T12" fmla="*/ 14 w 243"/>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243" h="29">
                    <a:moveTo>
                      <a:pt x="14" y="29"/>
                    </a:moveTo>
                    <a:cubicBezTo>
                      <a:pt x="229" y="29"/>
                      <a:pt x="229" y="29"/>
                      <a:pt x="229" y="29"/>
                    </a:cubicBezTo>
                    <a:cubicBezTo>
                      <a:pt x="237" y="29"/>
                      <a:pt x="243" y="22"/>
                      <a:pt x="243" y="15"/>
                    </a:cubicBezTo>
                    <a:cubicBezTo>
                      <a:pt x="243" y="7"/>
                      <a:pt x="237" y="0"/>
                      <a:pt x="229" y="0"/>
                    </a:cubicBezTo>
                    <a:cubicBezTo>
                      <a:pt x="14" y="0"/>
                      <a:pt x="14" y="0"/>
                      <a:pt x="14" y="0"/>
                    </a:cubicBezTo>
                    <a:cubicBezTo>
                      <a:pt x="6" y="0"/>
                      <a:pt x="0" y="7"/>
                      <a:pt x="0" y="15"/>
                    </a:cubicBezTo>
                    <a:cubicBezTo>
                      <a:pt x="0" y="22"/>
                      <a:pt x="6" y="29"/>
                      <a:pt x="14" y="29"/>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80" name="Freeform 232"/>
              <p:cNvSpPr/>
              <p:nvPr/>
            </p:nvSpPr>
            <p:spPr bwMode="auto">
              <a:xfrm>
                <a:off x="3844925" y="6550025"/>
                <a:ext cx="187325" cy="22225"/>
              </a:xfrm>
              <a:custGeom>
                <a:avLst/>
                <a:gdLst>
                  <a:gd name="T0" fmla="*/ 14 w 243"/>
                  <a:gd name="T1" fmla="*/ 28 h 28"/>
                  <a:gd name="T2" fmla="*/ 229 w 243"/>
                  <a:gd name="T3" fmla="*/ 28 h 28"/>
                  <a:gd name="T4" fmla="*/ 243 w 243"/>
                  <a:gd name="T5" fmla="*/ 14 h 28"/>
                  <a:gd name="T6" fmla="*/ 229 w 243"/>
                  <a:gd name="T7" fmla="*/ 0 h 28"/>
                  <a:gd name="T8" fmla="*/ 14 w 243"/>
                  <a:gd name="T9" fmla="*/ 0 h 28"/>
                  <a:gd name="T10" fmla="*/ 0 w 243"/>
                  <a:gd name="T11" fmla="*/ 14 h 28"/>
                  <a:gd name="T12" fmla="*/ 14 w 243"/>
                  <a:gd name="T13" fmla="*/ 28 h 28"/>
                </a:gdLst>
                <a:ahLst/>
                <a:cxnLst>
                  <a:cxn ang="0">
                    <a:pos x="T0" y="T1"/>
                  </a:cxn>
                  <a:cxn ang="0">
                    <a:pos x="T2" y="T3"/>
                  </a:cxn>
                  <a:cxn ang="0">
                    <a:pos x="T4" y="T5"/>
                  </a:cxn>
                  <a:cxn ang="0">
                    <a:pos x="T6" y="T7"/>
                  </a:cxn>
                  <a:cxn ang="0">
                    <a:pos x="T8" y="T9"/>
                  </a:cxn>
                  <a:cxn ang="0">
                    <a:pos x="T10" y="T11"/>
                  </a:cxn>
                  <a:cxn ang="0">
                    <a:pos x="T12" y="T13"/>
                  </a:cxn>
                </a:cxnLst>
                <a:rect l="0" t="0" r="r" b="b"/>
                <a:pathLst>
                  <a:path w="243" h="28">
                    <a:moveTo>
                      <a:pt x="14" y="28"/>
                    </a:moveTo>
                    <a:cubicBezTo>
                      <a:pt x="229" y="28"/>
                      <a:pt x="229" y="28"/>
                      <a:pt x="229" y="28"/>
                    </a:cubicBezTo>
                    <a:cubicBezTo>
                      <a:pt x="237" y="28"/>
                      <a:pt x="243" y="22"/>
                      <a:pt x="243" y="14"/>
                    </a:cubicBezTo>
                    <a:cubicBezTo>
                      <a:pt x="243" y="6"/>
                      <a:pt x="237" y="0"/>
                      <a:pt x="229" y="0"/>
                    </a:cubicBezTo>
                    <a:cubicBezTo>
                      <a:pt x="14" y="0"/>
                      <a:pt x="14" y="0"/>
                      <a:pt x="14" y="0"/>
                    </a:cubicBezTo>
                    <a:cubicBezTo>
                      <a:pt x="6" y="0"/>
                      <a:pt x="0" y="6"/>
                      <a:pt x="0" y="14"/>
                    </a:cubicBezTo>
                    <a:cubicBezTo>
                      <a:pt x="0" y="22"/>
                      <a:pt x="6" y="28"/>
                      <a:pt x="14" y="28"/>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81" name="Freeform 233"/>
              <p:cNvSpPr/>
              <p:nvPr/>
            </p:nvSpPr>
            <p:spPr bwMode="auto">
              <a:xfrm>
                <a:off x="3844925" y="6602413"/>
                <a:ext cx="225425" cy="22225"/>
              </a:xfrm>
              <a:custGeom>
                <a:avLst/>
                <a:gdLst>
                  <a:gd name="T0" fmla="*/ 279 w 293"/>
                  <a:gd name="T1" fmla="*/ 0 h 29"/>
                  <a:gd name="T2" fmla="*/ 14 w 293"/>
                  <a:gd name="T3" fmla="*/ 0 h 29"/>
                  <a:gd name="T4" fmla="*/ 0 w 293"/>
                  <a:gd name="T5" fmla="*/ 15 h 29"/>
                  <a:gd name="T6" fmla="*/ 14 w 293"/>
                  <a:gd name="T7" fmla="*/ 29 h 29"/>
                  <a:gd name="T8" fmla="*/ 279 w 293"/>
                  <a:gd name="T9" fmla="*/ 29 h 29"/>
                  <a:gd name="T10" fmla="*/ 293 w 293"/>
                  <a:gd name="T11" fmla="*/ 15 h 29"/>
                  <a:gd name="T12" fmla="*/ 279 w 293"/>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293" h="29">
                    <a:moveTo>
                      <a:pt x="279" y="0"/>
                    </a:moveTo>
                    <a:cubicBezTo>
                      <a:pt x="14" y="0"/>
                      <a:pt x="14" y="0"/>
                      <a:pt x="14" y="0"/>
                    </a:cubicBezTo>
                    <a:cubicBezTo>
                      <a:pt x="6" y="0"/>
                      <a:pt x="0" y="7"/>
                      <a:pt x="0" y="15"/>
                    </a:cubicBezTo>
                    <a:cubicBezTo>
                      <a:pt x="0" y="22"/>
                      <a:pt x="6" y="29"/>
                      <a:pt x="14" y="29"/>
                    </a:cubicBezTo>
                    <a:cubicBezTo>
                      <a:pt x="279" y="29"/>
                      <a:pt x="279" y="29"/>
                      <a:pt x="279" y="29"/>
                    </a:cubicBezTo>
                    <a:cubicBezTo>
                      <a:pt x="287" y="29"/>
                      <a:pt x="293" y="22"/>
                      <a:pt x="293" y="15"/>
                    </a:cubicBezTo>
                    <a:cubicBezTo>
                      <a:pt x="293" y="7"/>
                      <a:pt x="287" y="0"/>
                      <a:pt x="279" y="0"/>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82" name="Freeform 234"/>
              <p:cNvSpPr/>
              <p:nvPr/>
            </p:nvSpPr>
            <p:spPr bwMode="auto">
              <a:xfrm>
                <a:off x="3844925" y="6654800"/>
                <a:ext cx="225425" cy="20638"/>
              </a:xfrm>
              <a:custGeom>
                <a:avLst/>
                <a:gdLst>
                  <a:gd name="T0" fmla="*/ 279 w 293"/>
                  <a:gd name="T1" fmla="*/ 0 h 28"/>
                  <a:gd name="T2" fmla="*/ 14 w 293"/>
                  <a:gd name="T3" fmla="*/ 0 h 28"/>
                  <a:gd name="T4" fmla="*/ 0 w 293"/>
                  <a:gd name="T5" fmla="*/ 14 h 28"/>
                  <a:gd name="T6" fmla="*/ 14 w 293"/>
                  <a:gd name="T7" fmla="*/ 28 h 28"/>
                  <a:gd name="T8" fmla="*/ 279 w 293"/>
                  <a:gd name="T9" fmla="*/ 28 h 28"/>
                  <a:gd name="T10" fmla="*/ 293 w 293"/>
                  <a:gd name="T11" fmla="*/ 14 h 28"/>
                  <a:gd name="T12" fmla="*/ 279 w 293"/>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293" h="28">
                    <a:moveTo>
                      <a:pt x="279" y="0"/>
                    </a:moveTo>
                    <a:cubicBezTo>
                      <a:pt x="14" y="0"/>
                      <a:pt x="14" y="0"/>
                      <a:pt x="14" y="0"/>
                    </a:cubicBezTo>
                    <a:cubicBezTo>
                      <a:pt x="6" y="0"/>
                      <a:pt x="0" y="6"/>
                      <a:pt x="0" y="14"/>
                    </a:cubicBezTo>
                    <a:cubicBezTo>
                      <a:pt x="0" y="22"/>
                      <a:pt x="6" y="28"/>
                      <a:pt x="14" y="28"/>
                    </a:cubicBezTo>
                    <a:cubicBezTo>
                      <a:pt x="279" y="28"/>
                      <a:pt x="279" y="28"/>
                      <a:pt x="279" y="28"/>
                    </a:cubicBezTo>
                    <a:cubicBezTo>
                      <a:pt x="287" y="28"/>
                      <a:pt x="293" y="22"/>
                      <a:pt x="293" y="14"/>
                    </a:cubicBezTo>
                    <a:cubicBezTo>
                      <a:pt x="293" y="6"/>
                      <a:pt x="287" y="0"/>
                      <a:pt x="279" y="0"/>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83" name="Freeform 235"/>
              <p:cNvSpPr>
                <a:spLocks noEditPoints="1"/>
              </p:cNvSpPr>
              <p:nvPr/>
            </p:nvSpPr>
            <p:spPr bwMode="auto">
              <a:xfrm>
                <a:off x="4051300" y="6445250"/>
                <a:ext cx="161925" cy="227013"/>
              </a:xfrm>
              <a:custGeom>
                <a:avLst/>
                <a:gdLst>
                  <a:gd name="T0" fmla="*/ 105 w 211"/>
                  <a:gd name="T1" fmla="*/ 0 h 296"/>
                  <a:gd name="T2" fmla="*/ 0 w 211"/>
                  <a:gd name="T3" fmla="*/ 106 h 296"/>
                  <a:gd name="T4" fmla="*/ 52 w 211"/>
                  <a:gd name="T5" fmla="*/ 197 h 296"/>
                  <a:gd name="T6" fmla="*/ 52 w 211"/>
                  <a:gd name="T7" fmla="*/ 296 h 296"/>
                  <a:gd name="T8" fmla="*/ 106 w 211"/>
                  <a:gd name="T9" fmla="*/ 254 h 296"/>
                  <a:gd name="T10" fmla="*/ 159 w 211"/>
                  <a:gd name="T11" fmla="*/ 296 h 296"/>
                  <a:gd name="T12" fmla="*/ 159 w 211"/>
                  <a:gd name="T13" fmla="*/ 197 h 296"/>
                  <a:gd name="T14" fmla="*/ 211 w 211"/>
                  <a:gd name="T15" fmla="*/ 106 h 296"/>
                  <a:gd name="T16" fmla="*/ 105 w 211"/>
                  <a:gd name="T17" fmla="*/ 0 h 296"/>
                  <a:gd name="T18" fmla="*/ 105 w 211"/>
                  <a:gd name="T19" fmla="*/ 196 h 296"/>
                  <a:gd name="T20" fmla="*/ 15 w 211"/>
                  <a:gd name="T21" fmla="*/ 106 h 296"/>
                  <a:gd name="T22" fmla="*/ 105 w 211"/>
                  <a:gd name="T23" fmla="*/ 16 h 296"/>
                  <a:gd name="T24" fmla="*/ 195 w 211"/>
                  <a:gd name="T25" fmla="*/ 106 h 296"/>
                  <a:gd name="T26" fmla="*/ 105 w 211"/>
                  <a:gd name="T27" fmla="*/ 196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1" h="296">
                    <a:moveTo>
                      <a:pt x="105" y="0"/>
                    </a:moveTo>
                    <a:cubicBezTo>
                      <a:pt x="47" y="0"/>
                      <a:pt x="0" y="48"/>
                      <a:pt x="0" y="106"/>
                    </a:cubicBezTo>
                    <a:cubicBezTo>
                      <a:pt x="0" y="145"/>
                      <a:pt x="21" y="179"/>
                      <a:pt x="52" y="197"/>
                    </a:cubicBezTo>
                    <a:cubicBezTo>
                      <a:pt x="52" y="296"/>
                      <a:pt x="52" y="296"/>
                      <a:pt x="52" y="296"/>
                    </a:cubicBezTo>
                    <a:cubicBezTo>
                      <a:pt x="106" y="254"/>
                      <a:pt x="106" y="254"/>
                      <a:pt x="106" y="254"/>
                    </a:cubicBezTo>
                    <a:cubicBezTo>
                      <a:pt x="159" y="296"/>
                      <a:pt x="159" y="296"/>
                      <a:pt x="159" y="296"/>
                    </a:cubicBezTo>
                    <a:cubicBezTo>
                      <a:pt x="159" y="197"/>
                      <a:pt x="159" y="197"/>
                      <a:pt x="159" y="197"/>
                    </a:cubicBezTo>
                    <a:cubicBezTo>
                      <a:pt x="190" y="179"/>
                      <a:pt x="211" y="145"/>
                      <a:pt x="211" y="106"/>
                    </a:cubicBezTo>
                    <a:cubicBezTo>
                      <a:pt x="211" y="48"/>
                      <a:pt x="164" y="0"/>
                      <a:pt x="105" y="0"/>
                    </a:cubicBezTo>
                    <a:close/>
                    <a:moveTo>
                      <a:pt x="105" y="196"/>
                    </a:moveTo>
                    <a:cubicBezTo>
                      <a:pt x="56" y="196"/>
                      <a:pt x="16" y="156"/>
                      <a:pt x="15" y="106"/>
                    </a:cubicBezTo>
                    <a:cubicBezTo>
                      <a:pt x="16" y="56"/>
                      <a:pt x="56" y="16"/>
                      <a:pt x="105" y="16"/>
                    </a:cubicBezTo>
                    <a:cubicBezTo>
                      <a:pt x="155" y="16"/>
                      <a:pt x="195" y="56"/>
                      <a:pt x="195" y="106"/>
                    </a:cubicBezTo>
                    <a:cubicBezTo>
                      <a:pt x="195" y="156"/>
                      <a:pt x="155" y="196"/>
                      <a:pt x="105" y="196"/>
                    </a:cubicBez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grpSp>
      </p:grpSp>
      <p:grpSp>
        <p:nvGrpSpPr>
          <p:cNvPr id="9" name="组合 8"/>
          <p:cNvGrpSpPr/>
          <p:nvPr/>
        </p:nvGrpSpPr>
        <p:grpSpPr>
          <a:xfrm>
            <a:off x="5145190" y="1259975"/>
            <a:ext cx="1289090" cy="1289090"/>
            <a:chOff x="5145190" y="1385705"/>
            <a:chExt cx="1289090" cy="1289090"/>
          </a:xfrm>
        </p:grpSpPr>
        <p:grpSp>
          <p:nvGrpSpPr>
            <p:cNvPr id="5" name="组合 4"/>
            <p:cNvGrpSpPr/>
            <p:nvPr/>
          </p:nvGrpSpPr>
          <p:grpSpPr>
            <a:xfrm>
              <a:off x="5145190" y="1385705"/>
              <a:ext cx="1289090" cy="1289090"/>
              <a:chOff x="5164381" y="1385708"/>
              <a:chExt cx="1289090" cy="1289090"/>
            </a:xfrm>
          </p:grpSpPr>
          <p:sp>
            <p:nvSpPr>
              <p:cNvPr id="123" name="椭圆 122"/>
              <p:cNvSpPr/>
              <p:nvPr/>
            </p:nvSpPr>
            <p:spPr>
              <a:xfrm>
                <a:off x="5298138" y="1519465"/>
                <a:ext cx="1021576" cy="1021576"/>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sp>
            <p:nvSpPr>
              <p:cNvPr id="124" name="椭圆 123"/>
              <p:cNvSpPr/>
              <p:nvPr/>
            </p:nvSpPr>
            <p:spPr>
              <a:xfrm>
                <a:off x="5164381" y="1385708"/>
                <a:ext cx="1289090" cy="1289090"/>
              </a:xfrm>
              <a:prstGeom prst="ellipse">
                <a:avLst/>
              </a:prstGeom>
              <a:noFill/>
              <a:ln w="12700" cap="flat" cmpd="sng" algn="ctr">
                <a:solidFill>
                  <a:schemeClr val="accent2"/>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latin typeface="微软雅黑 Light" panose="020B0502040204020203" charset="-122"/>
                  <a:ea typeface="微软雅黑 Light" panose="020B0502040204020203" charset="-122"/>
                  <a:cs typeface="+mn-cs"/>
                </a:endParaRPr>
              </a:p>
            </p:txBody>
          </p:sp>
        </p:grpSp>
        <p:grpSp>
          <p:nvGrpSpPr>
            <p:cNvPr id="184" name="Group 259"/>
            <p:cNvGrpSpPr/>
            <p:nvPr/>
          </p:nvGrpSpPr>
          <p:grpSpPr>
            <a:xfrm>
              <a:off x="5595266" y="1807206"/>
              <a:ext cx="388938" cy="446088"/>
              <a:chOff x="4638675" y="4654550"/>
              <a:chExt cx="388938" cy="446088"/>
            </a:xfrm>
            <a:solidFill>
              <a:schemeClr val="bg1"/>
            </a:solidFill>
          </p:grpSpPr>
          <p:sp>
            <p:nvSpPr>
              <p:cNvPr id="185" name="Freeform 241"/>
              <p:cNvSpPr>
                <a:spLocks noEditPoints="1"/>
              </p:cNvSpPr>
              <p:nvPr/>
            </p:nvSpPr>
            <p:spPr bwMode="auto">
              <a:xfrm>
                <a:off x="4638675" y="4654550"/>
                <a:ext cx="388938" cy="446088"/>
              </a:xfrm>
              <a:custGeom>
                <a:avLst/>
                <a:gdLst>
                  <a:gd name="T0" fmla="*/ 507 w 507"/>
                  <a:gd name="T1" fmla="*/ 118 h 581"/>
                  <a:gd name="T2" fmla="*/ 507 w 507"/>
                  <a:gd name="T3" fmla="*/ 143 h 581"/>
                  <a:gd name="T4" fmla="*/ 506 w 507"/>
                  <a:gd name="T5" fmla="*/ 229 h 581"/>
                  <a:gd name="T6" fmla="*/ 496 w 507"/>
                  <a:gd name="T7" fmla="*/ 296 h 581"/>
                  <a:gd name="T8" fmla="*/ 268 w 507"/>
                  <a:gd name="T9" fmla="*/ 576 h 581"/>
                  <a:gd name="T10" fmla="*/ 257 w 507"/>
                  <a:gd name="T11" fmla="*/ 580 h 581"/>
                  <a:gd name="T12" fmla="*/ 253 w 507"/>
                  <a:gd name="T13" fmla="*/ 581 h 581"/>
                  <a:gd name="T14" fmla="*/ 250 w 507"/>
                  <a:gd name="T15" fmla="*/ 580 h 581"/>
                  <a:gd name="T16" fmla="*/ 239 w 507"/>
                  <a:gd name="T17" fmla="*/ 576 h 581"/>
                  <a:gd name="T18" fmla="*/ 10 w 507"/>
                  <a:gd name="T19" fmla="*/ 296 h 581"/>
                  <a:gd name="T20" fmla="*/ 1 w 507"/>
                  <a:gd name="T21" fmla="*/ 229 h 581"/>
                  <a:gd name="T22" fmla="*/ 0 w 507"/>
                  <a:gd name="T23" fmla="*/ 143 h 581"/>
                  <a:gd name="T24" fmla="*/ 0 w 507"/>
                  <a:gd name="T25" fmla="*/ 118 h 581"/>
                  <a:gd name="T26" fmla="*/ 7 w 507"/>
                  <a:gd name="T27" fmla="*/ 109 h 581"/>
                  <a:gd name="T28" fmla="*/ 31 w 507"/>
                  <a:gd name="T29" fmla="*/ 102 h 581"/>
                  <a:gd name="T30" fmla="*/ 148 w 507"/>
                  <a:gd name="T31" fmla="*/ 44 h 581"/>
                  <a:gd name="T32" fmla="*/ 253 w 507"/>
                  <a:gd name="T33" fmla="*/ 0 h 581"/>
                  <a:gd name="T34" fmla="*/ 359 w 507"/>
                  <a:gd name="T35" fmla="*/ 44 h 581"/>
                  <a:gd name="T36" fmla="*/ 476 w 507"/>
                  <a:gd name="T37" fmla="*/ 102 h 581"/>
                  <a:gd name="T38" fmla="*/ 500 w 507"/>
                  <a:gd name="T39" fmla="*/ 109 h 581"/>
                  <a:gd name="T40" fmla="*/ 507 w 507"/>
                  <a:gd name="T41" fmla="*/ 118 h 581"/>
                  <a:gd name="T42" fmla="*/ 488 w 507"/>
                  <a:gd name="T43" fmla="*/ 125 h 581"/>
                  <a:gd name="T44" fmla="*/ 471 w 507"/>
                  <a:gd name="T45" fmla="*/ 120 h 581"/>
                  <a:gd name="T46" fmla="*/ 349 w 507"/>
                  <a:gd name="T47" fmla="*/ 59 h 581"/>
                  <a:gd name="T48" fmla="*/ 253 w 507"/>
                  <a:gd name="T49" fmla="*/ 19 h 581"/>
                  <a:gd name="T50" fmla="*/ 158 w 507"/>
                  <a:gd name="T51" fmla="*/ 59 h 581"/>
                  <a:gd name="T52" fmla="*/ 36 w 507"/>
                  <a:gd name="T53" fmla="*/ 120 h 581"/>
                  <a:gd name="T54" fmla="*/ 19 w 507"/>
                  <a:gd name="T55" fmla="*/ 125 h 581"/>
                  <a:gd name="T56" fmla="*/ 19 w 507"/>
                  <a:gd name="T57" fmla="*/ 143 h 581"/>
                  <a:gd name="T58" fmla="*/ 20 w 507"/>
                  <a:gd name="T59" fmla="*/ 228 h 581"/>
                  <a:gd name="T60" fmla="*/ 29 w 507"/>
                  <a:gd name="T61" fmla="*/ 292 h 581"/>
                  <a:gd name="T62" fmla="*/ 245 w 507"/>
                  <a:gd name="T63" fmla="*/ 559 h 581"/>
                  <a:gd name="T64" fmla="*/ 253 w 507"/>
                  <a:gd name="T65" fmla="*/ 562 h 581"/>
                  <a:gd name="T66" fmla="*/ 262 w 507"/>
                  <a:gd name="T67" fmla="*/ 559 h 581"/>
                  <a:gd name="T68" fmla="*/ 478 w 507"/>
                  <a:gd name="T69" fmla="*/ 292 h 581"/>
                  <a:gd name="T70" fmla="*/ 487 w 507"/>
                  <a:gd name="T71" fmla="*/ 228 h 581"/>
                  <a:gd name="T72" fmla="*/ 488 w 507"/>
                  <a:gd name="T73" fmla="*/ 143 h 581"/>
                  <a:gd name="T74" fmla="*/ 488 w 507"/>
                  <a:gd name="T75" fmla="*/ 125 h 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07" h="581">
                    <a:moveTo>
                      <a:pt x="507" y="118"/>
                    </a:moveTo>
                    <a:cubicBezTo>
                      <a:pt x="507" y="143"/>
                      <a:pt x="507" y="143"/>
                      <a:pt x="507" y="143"/>
                    </a:cubicBezTo>
                    <a:cubicBezTo>
                      <a:pt x="507" y="151"/>
                      <a:pt x="507" y="217"/>
                      <a:pt x="506" y="229"/>
                    </a:cubicBezTo>
                    <a:cubicBezTo>
                      <a:pt x="504" y="252"/>
                      <a:pt x="501" y="275"/>
                      <a:pt x="496" y="296"/>
                    </a:cubicBezTo>
                    <a:cubicBezTo>
                      <a:pt x="451" y="505"/>
                      <a:pt x="276" y="573"/>
                      <a:pt x="268" y="576"/>
                    </a:cubicBezTo>
                    <a:cubicBezTo>
                      <a:pt x="257" y="580"/>
                      <a:pt x="257" y="580"/>
                      <a:pt x="257" y="580"/>
                    </a:cubicBezTo>
                    <a:cubicBezTo>
                      <a:pt x="256" y="581"/>
                      <a:pt x="255" y="581"/>
                      <a:pt x="253" y="581"/>
                    </a:cubicBezTo>
                    <a:cubicBezTo>
                      <a:pt x="252" y="581"/>
                      <a:pt x="251" y="581"/>
                      <a:pt x="250" y="580"/>
                    </a:cubicBezTo>
                    <a:cubicBezTo>
                      <a:pt x="239" y="576"/>
                      <a:pt x="239" y="576"/>
                      <a:pt x="239" y="576"/>
                    </a:cubicBezTo>
                    <a:cubicBezTo>
                      <a:pt x="231" y="573"/>
                      <a:pt x="56" y="505"/>
                      <a:pt x="10" y="296"/>
                    </a:cubicBezTo>
                    <a:cubicBezTo>
                      <a:pt x="6" y="275"/>
                      <a:pt x="3" y="252"/>
                      <a:pt x="1" y="229"/>
                    </a:cubicBezTo>
                    <a:cubicBezTo>
                      <a:pt x="0" y="217"/>
                      <a:pt x="0" y="151"/>
                      <a:pt x="0" y="143"/>
                    </a:cubicBezTo>
                    <a:cubicBezTo>
                      <a:pt x="0" y="118"/>
                      <a:pt x="0" y="118"/>
                      <a:pt x="0" y="118"/>
                    </a:cubicBezTo>
                    <a:cubicBezTo>
                      <a:pt x="0" y="114"/>
                      <a:pt x="3" y="110"/>
                      <a:pt x="7" y="109"/>
                    </a:cubicBezTo>
                    <a:cubicBezTo>
                      <a:pt x="31" y="102"/>
                      <a:pt x="31" y="102"/>
                      <a:pt x="31" y="102"/>
                    </a:cubicBezTo>
                    <a:cubicBezTo>
                      <a:pt x="79" y="88"/>
                      <a:pt x="116" y="65"/>
                      <a:pt x="148" y="44"/>
                    </a:cubicBezTo>
                    <a:cubicBezTo>
                      <a:pt x="185" y="20"/>
                      <a:pt x="216" y="0"/>
                      <a:pt x="253" y="0"/>
                    </a:cubicBezTo>
                    <a:cubicBezTo>
                      <a:pt x="291" y="0"/>
                      <a:pt x="322" y="20"/>
                      <a:pt x="359" y="44"/>
                    </a:cubicBezTo>
                    <a:cubicBezTo>
                      <a:pt x="391" y="65"/>
                      <a:pt x="428" y="88"/>
                      <a:pt x="476" y="102"/>
                    </a:cubicBezTo>
                    <a:cubicBezTo>
                      <a:pt x="500" y="109"/>
                      <a:pt x="500" y="109"/>
                      <a:pt x="500" y="109"/>
                    </a:cubicBezTo>
                    <a:cubicBezTo>
                      <a:pt x="504" y="110"/>
                      <a:pt x="507" y="114"/>
                      <a:pt x="507" y="118"/>
                    </a:cubicBezTo>
                    <a:close/>
                    <a:moveTo>
                      <a:pt x="488" y="125"/>
                    </a:moveTo>
                    <a:cubicBezTo>
                      <a:pt x="471" y="120"/>
                      <a:pt x="471" y="120"/>
                      <a:pt x="471" y="120"/>
                    </a:cubicBezTo>
                    <a:cubicBezTo>
                      <a:pt x="420" y="105"/>
                      <a:pt x="382" y="81"/>
                      <a:pt x="349" y="59"/>
                    </a:cubicBezTo>
                    <a:cubicBezTo>
                      <a:pt x="315" y="38"/>
                      <a:pt x="286" y="19"/>
                      <a:pt x="253" y="19"/>
                    </a:cubicBezTo>
                    <a:cubicBezTo>
                      <a:pt x="221" y="19"/>
                      <a:pt x="192" y="38"/>
                      <a:pt x="158" y="59"/>
                    </a:cubicBezTo>
                    <a:cubicBezTo>
                      <a:pt x="125" y="81"/>
                      <a:pt x="87" y="105"/>
                      <a:pt x="36" y="120"/>
                    </a:cubicBezTo>
                    <a:cubicBezTo>
                      <a:pt x="19" y="125"/>
                      <a:pt x="19" y="125"/>
                      <a:pt x="19" y="125"/>
                    </a:cubicBezTo>
                    <a:cubicBezTo>
                      <a:pt x="19" y="143"/>
                      <a:pt x="19" y="143"/>
                      <a:pt x="19" y="143"/>
                    </a:cubicBezTo>
                    <a:cubicBezTo>
                      <a:pt x="19" y="152"/>
                      <a:pt x="19" y="217"/>
                      <a:pt x="20" y="228"/>
                    </a:cubicBezTo>
                    <a:cubicBezTo>
                      <a:pt x="21" y="250"/>
                      <a:pt x="24" y="272"/>
                      <a:pt x="29" y="292"/>
                    </a:cubicBezTo>
                    <a:cubicBezTo>
                      <a:pt x="72" y="492"/>
                      <a:pt x="238" y="556"/>
                      <a:pt x="245" y="559"/>
                    </a:cubicBezTo>
                    <a:cubicBezTo>
                      <a:pt x="253" y="562"/>
                      <a:pt x="253" y="562"/>
                      <a:pt x="253" y="562"/>
                    </a:cubicBezTo>
                    <a:cubicBezTo>
                      <a:pt x="262" y="559"/>
                      <a:pt x="262" y="559"/>
                      <a:pt x="262" y="559"/>
                    </a:cubicBezTo>
                    <a:cubicBezTo>
                      <a:pt x="269" y="556"/>
                      <a:pt x="435" y="492"/>
                      <a:pt x="478" y="292"/>
                    </a:cubicBezTo>
                    <a:cubicBezTo>
                      <a:pt x="483" y="272"/>
                      <a:pt x="486" y="250"/>
                      <a:pt x="487" y="228"/>
                    </a:cubicBezTo>
                    <a:cubicBezTo>
                      <a:pt x="488" y="217"/>
                      <a:pt x="488" y="152"/>
                      <a:pt x="488" y="143"/>
                    </a:cubicBezTo>
                    <a:lnTo>
                      <a:pt x="488" y="125"/>
                    </a:ln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86" name="Freeform 242"/>
              <p:cNvSpPr/>
              <p:nvPr/>
            </p:nvSpPr>
            <p:spPr bwMode="auto">
              <a:xfrm>
                <a:off x="4670425" y="4686300"/>
                <a:ext cx="161925" cy="188913"/>
              </a:xfrm>
              <a:custGeom>
                <a:avLst/>
                <a:gdLst>
                  <a:gd name="T0" fmla="*/ 211 w 211"/>
                  <a:gd name="T1" fmla="*/ 183 h 244"/>
                  <a:gd name="T2" fmla="*/ 211 w 211"/>
                  <a:gd name="T3" fmla="*/ 244 h 244"/>
                  <a:gd name="T4" fmla="*/ 10 w 211"/>
                  <a:gd name="T5" fmla="*/ 244 h 244"/>
                  <a:gd name="T6" fmla="*/ 2 w 211"/>
                  <a:gd name="T7" fmla="*/ 183 h 244"/>
                  <a:gd name="T8" fmla="*/ 0 w 211"/>
                  <a:gd name="T9" fmla="*/ 100 h 244"/>
                  <a:gd name="T10" fmla="*/ 211 w 211"/>
                  <a:gd name="T11" fmla="*/ 0 h 244"/>
                  <a:gd name="T12" fmla="*/ 211 w 211"/>
                  <a:gd name="T13" fmla="*/ 183 h 244"/>
                </a:gdLst>
                <a:ahLst/>
                <a:cxnLst>
                  <a:cxn ang="0">
                    <a:pos x="T0" y="T1"/>
                  </a:cxn>
                  <a:cxn ang="0">
                    <a:pos x="T2" y="T3"/>
                  </a:cxn>
                  <a:cxn ang="0">
                    <a:pos x="T4" y="T5"/>
                  </a:cxn>
                  <a:cxn ang="0">
                    <a:pos x="T6" y="T7"/>
                  </a:cxn>
                  <a:cxn ang="0">
                    <a:pos x="T8" y="T9"/>
                  </a:cxn>
                  <a:cxn ang="0">
                    <a:pos x="T10" y="T11"/>
                  </a:cxn>
                  <a:cxn ang="0">
                    <a:pos x="T12" y="T13"/>
                  </a:cxn>
                </a:cxnLst>
                <a:rect l="0" t="0" r="r" b="b"/>
                <a:pathLst>
                  <a:path w="211" h="244">
                    <a:moveTo>
                      <a:pt x="211" y="183"/>
                    </a:moveTo>
                    <a:cubicBezTo>
                      <a:pt x="211" y="244"/>
                      <a:pt x="211" y="244"/>
                      <a:pt x="211" y="244"/>
                    </a:cubicBezTo>
                    <a:cubicBezTo>
                      <a:pt x="10" y="244"/>
                      <a:pt x="10" y="244"/>
                      <a:pt x="10" y="244"/>
                    </a:cubicBezTo>
                    <a:cubicBezTo>
                      <a:pt x="6" y="225"/>
                      <a:pt x="3" y="205"/>
                      <a:pt x="2" y="183"/>
                    </a:cubicBezTo>
                    <a:cubicBezTo>
                      <a:pt x="1" y="174"/>
                      <a:pt x="0" y="110"/>
                      <a:pt x="0" y="100"/>
                    </a:cubicBezTo>
                    <a:cubicBezTo>
                      <a:pt x="106" y="70"/>
                      <a:pt x="160" y="0"/>
                      <a:pt x="211" y="0"/>
                    </a:cubicBezTo>
                    <a:lnTo>
                      <a:pt x="211" y="183"/>
                    </a:ln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sp>
            <p:nvSpPr>
              <p:cNvPr id="187" name="Freeform 243"/>
              <p:cNvSpPr/>
              <p:nvPr/>
            </p:nvSpPr>
            <p:spPr bwMode="auto">
              <a:xfrm>
                <a:off x="4832350" y="4875213"/>
                <a:ext cx="155575" cy="190500"/>
              </a:xfrm>
              <a:custGeom>
                <a:avLst/>
                <a:gdLst>
                  <a:gd name="T0" fmla="*/ 0 w 202"/>
                  <a:gd name="T1" fmla="*/ 249 h 249"/>
                  <a:gd name="T2" fmla="*/ 202 w 202"/>
                  <a:gd name="T3" fmla="*/ 0 h 249"/>
                  <a:gd name="T4" fmla="*/ 0 w 202"/>
                  <a:gd name="T5" fmla="*/ 0 h 249"/>
                  <a:gd name="T6" fmla="*/ 0 w 202"/>
                  <a:gd name="T7" fmla="*/ 249 h 249"/>
                </a:gdLst>
                <a:ahLst/>
                <a:cxnLst>
                  <a:cxn ang="0">
                    <a:pos x="T0" y="T1"/>
                  </a:cxn>
                  <a:cxn ang="0">
                    <a:pos x="T2" y="T3"/>
                  </a:cxn>
                  <a:cxn ang="0">
                    <a:pos x="T4" y="T5"/>
                  </a:cxn>
                  <a:cxn ang="0">
                    <a:pos x="T6" y="T7"/>
                  </a:cxn>
                </a:cxnLst>
                <a:rect l="0" t="0" r="r" b="b"/>
                <a:pathLst>
                  <a:path w="202" h="249">
                    <a:moveTo>
                      <a:pt x="0" y="249"/>
                    </a:moveTo>
                    <a:cubicBezTo>
                      <a:pt x="0" y="249"/>
                      <a:pt x="161" y="189"/>
                      <a:pt x="202" y="0"/>
                    </a:cubicBezTo>
                    <a:cubicBezTo>
                      <a:pt x="0" y="0"/>
                      <a:pt x="0" y="0"/>
                      <a:pt x="0" y="0"/>
                    </a:cubicBezTo>
                    <a:lnTo>
                      <a:pt x="0" y="249"/>
                    </a:lnTo>
                    <a:close/>
                  </a:path>
                </a:pathLst>
              </a:custGeom>
              <a:grpFill/>
              <a:ln>
                <a:noFill/>
              </a:ln>
            </p:spPr>
            <p:txBody>
              <a:bodyPr/>
              <a:lstStyle/>
              <a:p>
                <a:pPr defTabSz="914400">
                  <a:defRPr/>
                </a:pPr>
                <a:endParaRPr lang="en-AU" sz="1800" kern="0">
                  <a:solidFill>
                    <a:srgbClr val="000000"/>
                  </a:solidFill>
                  <a:latin typeface="微软雅黑" panose="020B0503020204020204" charset="-122"/>
                  <a:ea typeface="Microsoft YaHei UI" panose="020B0503020204020204" charset="-122"/>
                </a:endParaRPr>
              </a:p>
            </p:txBody>
          </p:sp>
        </p:grpSp>
      </p:grpSp>
    </p:spTree>
  </p:cSld>
  <p:clrMapOvr>
    <a:masterClrMapping/>
  </p:clrMapOvr>
  <p:transition spd="slow" advTm="0">
    <p:split orient="ver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367580" y="0"/>
            <a:ext cx="5109746" cy="5133109"/>
            <a:chOff x="4034254" y="-1"/>
            <a:chExt cx="5109746" cy="5133109"/>
          </a:xfrm>
        </p:grpSpPr>
        <p:sp>
          <p:nvSpPr>
            <p:cNvPr id="9" name="Oval 2"/>
            <p:cNvSpPr/>
            <p:nvPr/>
          </p:nvSpPr>
          <p:spPr>
            <a:xfrm>
              <a:off x="4034254" y="-1"/>
              <a:ext cx="5109746" cy="5133109"/>
            </a:xfrm>
            <a:prstGeom prst="ellipse">
              <a:avLst/>
            </a:prstGeom>
            <a:solidFill>
              <a:schemeClr val="bg1">
                <a:alpha val="20000"/>
              </a:schemeClr>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sp>
          <p:nvSpPr>
            <p:cNvPr id="11" name="Oval 3"/>
            <p:cNvSpPr/>
            <p:nvPr/>
          </p:nvSpPr>
          <p:spPr>
            <a:xfrm>
              <a:off x="4683265" y="552947"/>
              <a:ext cx="3896530" cy="3896530"/>
            </a:xfrm>
            <a:prstGeom prst="ellipse">
              <a:avLst/>
            </a:prstGeom>
            <a:solidFill>
              <a:srgbClr val="C51729"/>
            </a:soli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en-US" sz="1800" b="0" i="0" u="none" strike="noStrike" kern="0" cap="none" spc="0" normalizeH="0" baseline="0" noProof="0" smtClean="0">
                <a:ln>
                  <a:noFill/>
                </a:ln>
                <a:solidFill>
                  <a:prstClr val="white"/>
                </a:solidFill>
                <a:effectLst/>
                <a:uLnTx/>
                <a:uFillTx/>
                <a:latin typeface="Calibri" panose="020F0502020204030204"/>
                <a:ea typeface="+mn-ea"/>
                <a:cs typeface="+mn-cs"/>
              </a:endParaRPr>
            </a:p>
          </p:txBody>
        </p:sp>
      </p:grpSp>
      <p:sp>
        <p:nvSpPr>
          <p:cNvPr id="10" name="文本框 14"/>
          <p:cNvSpPr txBox="1">
            <a:spLocks noChangeArrowheads="1"/>
          </p:cNvSpPr>
          <p:nvPr/>
        </p:nvSpPr>
        <p:spPr bwMode="auto">
          <a:xfrm>
            <a:off x="709850" y="2240071"/>
            <a:ext cx="2089785"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Calibri" panose="020F0502020204030204" pitchFamily="34" charset="0"/>
                <a:ea typeface="宋体" panose="02010600030101010101" pitchFamily="2" charset="-122"/>
              </a:defRPr>
            </a:lvl1pPr>
            <a:lvl2pPr marL="742950" indent="-285750">
              <a:defRPr sz="1300">
                <a:solidFill>
                  <a:schemeClr val="tx1"/>
                </a:solidFill>
                <a:latin typeface="Calibri" panose="020F0502020204030204" pitchFamily="34" charset="0"/>
                <a:ea typeface="宋体" panose="02010600030101010101" pitchFamily="2" charset="-122"/>
              </a:defRPr>
            </a:lvl2pPr>
            <a:lvl3pPr marL="1143000" indent="-228600">
              <a:defRPr sz="1300">
                <a:solidFill>
                  <a:schemeClr val="tx1"/>
                </a:solidFill>
                <a:latin typeface="Calibri" panose="020F0502020204030204" pitchFamily="34" charset="0"/>
                <a:ea typeface="宋体" panose="02010600030101010101" pitchFamily="2" charset="-122"/>
              </a:defRPr>
            </a:lvl3pPr>
            <a:lvl4pPr marL="1600200" indent="-228600">
              <a:defRPr sz="1300">
                <a:solidFill>
                  <a:schemeClr val="tx1"/>
                </a:solidFill>
                <a:latin typeface="Calibri" panose="020F0502020204030204" pitchFamily="34" charset="0"/>
                <a:ea typeface="宋体" panose="02010600030101010101" pitchFamily="2" charset="-122"/>
              </a:defRPr>
            </a:lvl4pPr>
            <a:lvl5pPr marL="2057400" indent="-228600">
              <a:defRPr sz="1300">
                <a:solidFill>
                  <a:schemeClr val="tx1"/>
                </a:solidFill>
                <a:latin typeface="Calibri" panose="020F0502020204030204" pitchFamily="34" charset="0"/>
                <a:ea typeface="宋体" panose="02010600030101010101" pitchFamily="2" charset="-122"/>
              </a:defRPr>
            </a:lvl5pPr>
            <a:lvl6pPr marL="25146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6pPr>
            <a:lvl7pPr marL="29718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7pPr>
            <a:lvl8pPr marL="34290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8pPr>
            <a:lvl9pPr marL="3886200" indent="-228600" defTabSz="685800" eaLnBrk="0" fontAlgn="base" hangingPunct="0">
              <a:spcBef>
                <a:spcPct val="0"/>
              </a:spcBef>
              <a:spcAft>
                <a:spcPct val="0"/>
              </a:spcAft>
              <a:defRPr sz="1300">
                <a:solidFill>
                  <a:schemeClr val="tx1"/>
                </a:solidFill>
                <a:latin typeface="Calibri" panose="020F0502020204030204" pitchFamily="34" charset="0"/>
                <a:ea typeface="宋体" panose="02010600030101010101" pitchFamily="2" charset="-122"/>
              </a:defRPr>
            </a:lvl9pPr>
          </a:lstStyle>
          <a:p>
            <a:pPr>
              <a:defRPr/>
            </a:pPr>
            <a:r>
              <a:rPr lang="en-US" altLang="zh-CN" sz="2800" b="1" smtClean="0">
                <a:solidFill>
                  <a:prstClr val="white"/>
                </a:solidFill>
                <a:latin typeface="微软雅黑 Light" panose="020B0502040204020203" charset="-122"/>
                <a:ea typeface="微软雅黑 Light" panose="020B0502040204020203" charset="-122"/>
              </a:rPr>
              <a:t>03.</a:t>
            </a:r>
            <a:r>
              <a:rPr lang="zh-CN" altLang="en-US" sz="2800" b="1" smtClean="0">
                <a:solidFill>
                  <a:prstClr val="white"/>
                </a:solidFill>
                <a:latin typeface="微软雅黑 Light" panose="020B0502040204020203" charset="-122"/>
                <a:ea typeface="微软雅黑 Light" panose="020B0502040204020203" charset="-122"/>
              </a:rPr>
              <a:t>行业分析</a:t>
            </a:r>
            <a:endParaRPr lang="en-US" altLang="zh-CN" sz="2800" b="1" smtClean="0">
              <a:solidFill>
                <a:prstClr val="white"/>
              </a:solidFill>
              <a:latin typeface="微软雅黑 Light" panose="020B0502040204020203" charset="-122"/>
              <a:ea typeface="微软雅黑 Light" panose="020B0502040204020203" charset="-122"/>
            </a:endParaRPr>
          </a:p>
        </p:txBody>
      </p:sp>
    </p:spTree>
  </p:cSld>
  <p:clrMapOvr>
    <a:masterClrMapping/>
  </p:clrMapOvr>
  <p:transition spd="slow" advTm="0">
    <p:split orient="vert"/>
  </p:transition>
  <p:timing>
    <p:tnLst>
      <p:par>
        <p:cTn id="1" dur="indefinite" restart="never" nodeType="tmRoot"/>
      </p:par>
    </p:tnLst>
  </p:timing>
</p:sld>
</file>

<file path=ppt/theme/theme1.xml><?xml version="1.0" encoding="utf-8"?>
<a:theme xmlns:a="http://schemas.openxmlformats.org/drawingml/2006/main" name="Office 主题">
  <a:themeElements>
    <a:clrScheme name="清新配色2">
      <a:dk1>
        <a:sysClr val="windowText" lastClr="000000"/>
      </a:dk1>
      <a:lt1>
        <a:sysClr val="window" lastClr="FFFFFF"/>
      </a:lt1>
      <a:dk2>
        <a:srgbClr val="44546A"/>
      </a:dk2>
      <a:lt2>
        <a:srgbClr val="E7E6E6"/>
      </a:lt2>
      <a:accent1>
        <a:srgbClr val="C51729"/>
      </a:accent1>
      <a:accent2>
        <a:srgbClr val="2E5660"/>
      </a:accent2>
      <a:accent3>
        <a:srgbClr val="613920"/>
      </a:accent3>
      <a:accent4>
        <a:srgbClr val="CAA884"/>
      </a:accent4>
      <a:accent5>
        <a:srgbClr val="EBEBEB"/>
      </a:accent5>
      <a:accent6>
        <a:srgbClr val="70AD47"/>
      </a:accent6>
      <a:hlink>
        <a:srgbClr val="0563C1"/>
      </a:hlink>
      <a:folHlink>
        <a:srgbClr val="954F72"/>
      </a:folHlink>
    </a:clrScheme>
    <a:fontScheme name="常用3">
      <a:majorFont>
        <a:latin typeface="Calibri"/>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4222</Words>
  <Application>WPS 演示</Application>
  <PresentationFormat>全屏显示(16:9)</PresentationFormat>
  <Paragraphs>318</Paragraphs>
  <Slides>27</Slides>
  <Notes>24</Notes>
  <HiddenSlides>0</HiddenSlides>
  <MMClips>1</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27</vt:i4>
      </vt:variant>
    </vt:vector>
  </HeadingPairs>
  <TitlesOfParts>
    <vt:vector size="48" baseType="lpstr">
      <vt:lpstr>Arial</vt:lpstr>
      <vt:lpstr>宋体</vt:lpstr>
      <vt:lpstr>Wingdings</vt:lpstr>
      <vt:lpstr>Arial</vt:lpstr>
      <vt:lpstr>微软雅黑</vt:lpstr>
      <vt:lpstr>Calibri</vt:lpstr>
      <vt:lpstr>Impact</vt:lpstr>
      <vt:lpstr>方正兰亭黑_GBK</vt:lpstr>
      <vt:lpstr>Calibri</vt:lpstr>
      <vt:lpstr>Lato Light</vt:lpstr>
      <vt:lpstr>微软雅黑 Light</vt:lpstr>
      <vt:lpstr>Microsoft YaHei UI</vt:lpstr>
      <vt:lpstr>Lato Black</vt:lpstr>
      <vt:lpstr>Calibri Light</vt:lpstr>
      <vt:lpstr>Arial Unicode MS</vt:lpstr>
      <vt:lpstr>Calibri Light</vt:lpstr>
      <vt:lpstr>Gill Sans</vt:lpstr>
      <vt:lpstr>方正宋刻本秀楷简体</vt:lpstr>
      <vt:lpstr>Segoe Print</vt:lpstr>
      <vt:lpstr>黑体</vt:lpstr>
      <vt:lpstr>Office 主题</vt:lpstr>
      <vt:lpstr>PowerPoint 演示文稿</vt:lpstr>
      <vt:lpstr>PowerPoint 演示文稿</vt:lpstr>
      <vt:lpstr>PowerPoint 演示文稿</vt:lpstr>
      <vt:lpstr>PowerPoint 演示文稿</vt:lpstr>
      <vt:lpstr>PowerPoint 演示文稿</vt:lpstr>
      <vt:lpstr>团队素质</vt:lpstr>
      <vt:lpstr>核心成员</vt:lpstr>
      <vt:lpstr>团队现状  团队需要从目前任职的公司脱离出来，主要有以下原因 </vt:lpstr>
      <vt:lpstr>PowerPoint 演示文稿</vt:lpstr>
      <vt:lpstr>PowerPoint 演示文稿</vt:lpstr>
      <vt:lpstr>行业现状</vt:lpstr>
      <vt:lpstr>竞品分析</vt:lpstr>
      <vt:lpstr>对比分析</vt:lpstr>
      <vt:lpstr>2.3 市场概述</vt:lpstr>
      <vt:lpstr>产品优势</vt:lpstr>
      <vt:lpstr>产品优势</vt:lpstr>
      <vt:lpstr>产品优势</vt:lpstr>
      <vt:lpstr>产品优势</vt:lpstr>
      <vt:lpstr>主要问题和风险</vt:lpstr>
      <vt:lpstr>PowerPoint 演示文稿</vt:lpstr>
      <vt:lpstr>运营模式</vt:lpstr>
      <vt:lpstr>运营模式</vt:lpstr>
      <vt:lpstr>运营方案（一）</vt:lpstr>
      <vt:lpstr>PowerPoint 演示文稿</vt:lpstr>
      <vt:lpstr>资金用途</vt:lpstr>
      <vt:lpstr>3.2 未来规划</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08【商业计划书】清新时尚商务策划书PPT模板</dc:title>
  <dc:creator/>
  <cp:lastModifiedBy>吴哲</cp:lastModifiedBy>
  <cp:revision>660</cp:revision>
  <dcterms:created xsi:type="dcterms:W3CDTF">2015-12-25T01:04:00Z</dcterms:created>
  <dcterms:modified xsi:type="dcterms:W3CDTF">2018-09-18T02:53:07Z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2052-11.1.0.7764</vt:lpwstr>
  </property>
</Properties>
</file>

<file path=docProps/thumbnail.jpeg>
</file>